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484" r:id="rId5"/>
    <p:sldMasterId id="2147485498" r:id="rId6"/>
    <p:sldMasterId id="2147485533" r:id="rId7"/>
    <p:sldMasterId id="2147485536" r:id="rId8"/>
    <p:sldMasterId id="2147485593" r:id="rId9"/>
  </p:sldMasterIdLst>
  <p:notesMasterIdLst>
    <p:notesMasterId r:id="rId39"/>
  </p:notesMasterIdLst>
  <p:handoutMasterIdLst>
    <p:handoutMasterId r:id="rId40"/>
  </p:handoutMasterIdLst>
  <p:sldIdLst>
    <p:sldId id="1627" r:id="rId10"/>
    <p:sldId id="1778" r:id="rId11"/>
    <p:sldId id="1828" r:id="rId12"/>
    <p:sldId id="1684" r:id="rId13"/>
    <p:sldId id="2145706253" r:id="rId14"/>
    <p:sldId id="2145706254" r:id="rId15"/>
    <p:sldId id="2147479696" r:id="rId16"/>
    <p:sldId id="2145706264" r:id="rId17"/>
    <p:sldId id="2145706265" r:id="rId18"/>
    <p:sldId id="2145706266" r:id="rId19"/>
    <p:sldId id="2145706257" r:id="rId20"/>
    <p:sldId id="2145706259" r:id="rId21"/>
    <p:sldId id="2145706268" r:id="rId22"/>
    <p:sldId id="1875" r:id="rId23"/>
    <p:sldId id="2147480267" r:id="rId24"/>
    <p:sldId id="2145706270" r:id="rId25"/>
    <p:sldId id="2145706258" r:id="rId26"/>
    <p:sldId id="2076138626" r:id="rId27"/>
    <p:sldId id="2147480251" r:id="rId28"/>
    <p:sldId id="2147480252" r:id="rId29"/>
    <p:sldId id="2147480255" r:id="rId30"/>
    <p:sldId id="2147479750" r:id="rId31"/>
    <p:sldId id="2147480268" r:id="rId32"/>
    <p:sldId id="2076138339" r:id="rId33"/>
    <p:sldId id="2147480271" r:id="rId34"/>
    <p:sldId id="2147480269" r:id="rId35"/>
    <p:sldId id="1916" r:id="rId36"/>
    <p:sldId id="1936" r:id="rId37"/>
    <p:sldId id="1935"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4A7A13-90F8-7BE2-A9EF-18A72C80ADC4}" name="Graeme Malcolm" initials="GM" userId="S::gmalc@microsoft.com::0828a162-3a1f-48c4-ad15-5bbb25c8ef77" providerId="AD"/>
  <p188:author id="{A0C7F946-B9CA-422B-A967-D9BB4CE72B5F}" name="Sherry Yang" initials="SY" userId="S::sheryang@microsoft.com::38638dfb-225a-4149-b1f6-35a16516ccd6" providerId="AD"/>
  <p188:author id="{829995A2-9896-C598-8E9A-F1D9B745C40A}" name="Caroline" initials="C" userId="S::caroline@shopsee.co.uk::30d04393-cbaa-4e9e-b988-0738fb8e9f0a" providerId="AD"/>
  <p188:author id="{068C8BED-2DEC-B945-6D86-A32966FDF0FC}" name="Molly Clarke" initials="MC" userId="Molly Clark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FFFF"/>
    <a:srgbClr val="CCFFFF"/>
    <a:srgbClr val="CCFFCC"/>
    <a:srgbClr val="FFCC99"/>
    <a:srgbClr val="FFFFCC"/>
    <a:srgbClr val="0078D4"/>
    <a:srgbClr val="CD9BCF"/>
    <a:srgbClr val="8DC8E8"/>
    <a:srgbClr val="F4F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165" autoAdjust="0"/>
  </p:normalViewPr>
  <p:slideViewPr>
    <p:cSldViewPr snapToGrid="0">
      <p:cViewPr varScale="1">
        <p:scale>
          <a:sx n="68" d="100"/>
          <a:sy n="68" d="100"/>
        </p:scale>
        <p:origin x="302" y="27"/>
      </p:cViewPr>
      <p:guideLst>
        <p:guide orient="horz" pos="640"/>
        <p:guide pos="3840"/>
      </p:guideLst>
    </p:cSldViewPr>
  </p:slideViewPr>
  <p:notesTextViewPr>
    <p:cViewPr>
      <p:scale>
        <a:sx n="1" d="1"/>
        <a:sy n="1" d="1"/>
      </p:scale>
      <p:origin x="0" y="0"/>
    </p:cViewPr>
  </p:notesTextViewPr>
  <p:sorterViewPr>
    <p:cViewPr>
      <p:scale>
        <a:sx n="100" d="100"/>
        <a:sy n="100" d="100"/>
      </p:scale>
      <p:origin x="0" y="-133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microsoft.com/office/2016/11/relationships/changesInfo" Target="changesInfos/changesInfo1.xml"/><Relationship Id="rId20" Type="http://schemas.openxmlformats.org/officeDocument/2006/relationships/slide" Target="slides/slide11.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ry Yang" userId="38638dfb-225a-4149-b1f6-35a16516ccd6" providerId="ADAL" clId="{67E88EC6-66B2-4260-9BB2-DBA9FF44103D}"/>
    <pc:docChg chg="custSel modSld">
      <pc:chgData name="Sherry Yang" userId="38638dfb-225a-4149-b1f6-35a16516ccd6" providerId="ADAL" clId="{67E88EC6-66B2-4260-9BB2-DBA9FF44103D}" dt="2023-11-07T23:02:24.500" v="107" actId="962"/>
      <pc:docMkLst>
        <pc:docMk/>
      </pc:docMkLst>
      <pc:sldChg chg="addSp delSp modSp mod delAnim">
        <pc:chgData name="Sherry Yang" userId="38638dfb-225a-4149-b1f6-35a16516ccd6" providerId="ADAL" clId="{67E88EC6-66B2-4260-9BB2-DBA9FF44103D}" dt="2023-11-07T23:02:24.500" v="107" actId="962"/>
        <pc:sldMkLst>
          <pc:docMk/>
          <pc:sldMk cId="3063008309" sldId="2076138626"/>
        </pc:sldMkLst>
        <pc:picChg chg="add mod modCrop">
          <ac:chgData name="Sherry Yang" userId="38638dfb-225a-4149-b1f6-35a16516ccd6" providerId="ADAL" clId="{67E88EC6-66B2-4260-9BB2-DBA9FF44103D}" dt="2023-11-07T23:02:24.500" v="107" actId="962"/>
          <ac:picMkLst>
            <pc:docMk/>
            <pc:sldMk cId="3063008309" sldId="2076138626"/>
            <ac:picMk id="4" creationId="{37E8A05B-65BA-95BB-8208-4E790E3FF82A}"/>
          </ac:picMkLst>
        </pc:picChg>
        <pc:picChg chg="del">
          <ac:chgData name="Sherry Yang" userId="38638dfb-225a-4149-b1f6-35a16516ccd6" providerId="ADAL" clId="{67E88EC6-66B2-4260-9BB2-DBA9FF44103D}" dt="2023-11-07T22:58:32.431" v="0" actId="478"/>
          <ac:picMkLst>
            <pc:docMk/>
            <pc:sldMk cId="3063008309" sldId="2076138626"/>
            <ac:picMk id="5" creationId="{4A05ABC0-2C3B-FBE3-C968-A726DFA1EAE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11/7/2023 2:58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11/7/2023 2:40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introduction-generative-ai/"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ignup.live.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ka.ms/oai/get-gpt4"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learn.microsoft.com/en-us/azure/cognitive-services/openai/concepts/model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legal/cognitive-services/openai/limited-acces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ka.ms/RAI"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legal/cognitive-services/openai/limited-acces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penai.com/chatgp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content is meant to be taught in companion to: </a:t>
            </a:r>
            <a:r>
              <a:rPr lang="it-IT" dirty="0">
                <a:hlinkClick r:id="rId3"/>
              </a:rPr>
              <a:t>Microsoft Azure AI Fundamentals: Generative AI - Training | Microsoft Learn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The </a:t>
            </a:r>
            <a:r>
              <a:rPr lang="en-US" altLang="zh-CN" sz="882" b="0" i="1" kern="1200" dirty="0">
                <a:solidFill>
                  <a:schemeClr val="tx1"/>
                </a:solidFill>
                <a:effectLst/>
                <a:latin typeface="Segoe UI" panose="020B0502040204020203" pitchFamily="34" charset="0"/>
                <a:ea typeface="+mn-ea"/>
                <a:cs typeface="+mn-cs"/>
              </a:rPr>
              <a:t>encoder</a:t>
            </a:r>
            <a:r>
              <a:rPr lang="en-US" altLang="zh-CN" sz="882" b="0" i="0" kern="1200" dirty="0">
                <a:solidFill>
                  <a:schemeClr val="tx1"/>
                </a:solidFill>
                <a:effectLst/>
                <a:latin typeface="Segoe UI" panose="020B0502040204020203" pitchFamily="34" charset="0"/>
                <a:ea typeface="+mn-ea"/>
                <a:cs typeface="+mn-cs"/>
              </a:rPr>
              <a:t> and </a:t>
            </a:r>
            <a:r>
              <a:rPr lang="en-US" altLang="zh-CN" sz="882" b="0" i="1" kern="1200" dirty="0">
                <a:solidFill>
                  <a:schemeClr val="tx1"/>
                </a:solidFill>
                <a:effectLst/>
                <a:latin typeface="Segoe UI" panose="020B0502040204020203" pitchFamily="34" charset="0"/>
                <a:ea typeface="+mn-ea"/>
                <a:cs typeface="+mn-cs"/>
              </a:rPr>
              <a:t>decoder</a:t>
            </a:r>
            <a:r>
              <a:rPr lang="en-US" altLang="zh-CN" sz="882" b="0" i="0" kern="1200" dirty="0">
                <a:solidFill>
                  <a:schemeClr val="tx1"/>
                </a:solidFill>
                <a:effectLst/>
                <a:latin typeface="Segoe UI" panose="020B0502040204020203" pitchFamily="34" charset="0"/>
                <a:ea typeface="+mn-ea"/>
                <a:cs typeface="+mn-cs"/>
              </a:rPr>
              <a:t> blocks in a transformer model include multiple layers that form the neural network for the model. We don't need to go into the details of all these layers, but it's useful to consider one of the types of layers that is used in both blocks: </a:t>
            </a:r>
            <a:r>
              <a:rPr lang="en-US" altLang="zh-CN" sz="882" b="0" i="1" kern="1200" dirty="0">
                <a:solidFill>
                  <a:schemeClr val="tx1"/>
                </a:solidFill>
                <a:effectLst/>
                <a:latin typeface="Segoe UI" panose="020B0502040204020203" pitchFamily="34" charset="0"/>
                <a:ea typeface="+mn-ea"/>
                <a:cs typeface="+mn-cs"/>
              </a:rPr>
              <a:t>attention</a:t>
            </a:r>
            <a:r>
              <a:rPr lang="en-US" altLang="zh-CN" sz="882" b="0" i="0" kern="1200" dirty="0">
                <a:solidFill>
                  <a:schemeClr val="tx1"/>
                </a:solidFill>
                <a:effectLst/>
                <a:latin typeface="Segoe UI" panose="020B0502040204020203" pitchFamily="34" charset="0"/>
                <a:ea typeface="+mn-ea"/>
                <a:cs typeface="+mn-cs"/>
              </a:rPr>
              <a:t> layers. Attention is a technique used to examine a sequence of text tokens and try to quantify the strength of the relationships between them. In particular, </a:t>
            </a:r>
            <a:r>
              <a:rPr lang="en-US" altLang="zh-CN" sz="882" b="0" i="1" kern="1200" dirty="0">
                <a:solidFill>
                  <a:schemeClr val="tx1"/>
                </a:solidFill>
                <a:effectLst/>
                <a:latin typeface="Segoe UI" panose="020B0502040204020203" pitchFamily="34" charset="0"/>
                <a:ea typeface="+mn-ea"/>
                <a:cs typeface="+mn-cs"/>
              </a:rPr>
              <a:t>self-attention</a:t>
            </a:r>
            <a:r>
              <a:rPr lang="en-US" altLang="zh-CN" sz="882" b="0" i="0" kern="1200" dirty="0">
                <a:solidFill>
                  <a:schemeClr val="tx1"/>
                </a:solidFill>
                <a:effectLst/>
                <a:latin typeface="Segoe UI" panose="020B0502040204020203" pitchFamily="34" charset="0"/>
                <a:ea typeface="+mn-ea"/>
                <a:cs typeface="+mn-cs"/>
              </a:rPr>
              <a:t> involves considering how other tokens around one particular token influence that token's meaning.</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In an encoder block, attention is used to examine each token in context, and determine an appropriate encoding for its vector embedding. The vector values are based on the relationship between the token and other tokens with which it frequently appears. This contextualized approach means that the same word might have multiple embeddings depending on the context in which it's used - for example "the bark of a tree" means something different to "I heard a dog bark.“</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In a decoder block, attention layers are used to predict the next token in a sequence. For each token generated, the model has an attention layer that takes into account the sequence of tokens up to that point. The model considers which of the tokens are the most influential when considering what the next token should be.</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Remember that the attention layer is working with numeric vector representations of the tokens, not the actual text. In a decoder, the process starts with a sequence of token embeddings representing the text to be completed.</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During training, the goal is to predict the vector for the final token in the sequence based on the preceding tokens. The attention layer assigns a numeric </a:t>
            </a:r>
            <a:r>
              <a:rPr lang="en-US" altLang="zh-CN" sz="882" b="0" i="1" kern="1200" dirty="0">
                <a:solidFill>
                  <a:schemeClr val="tx1"/>
                </a:solidFill>
                <a:effectLst/>
                <a:latin typeface="Segoe UI" panose="020B0502040204020203" pitchFamily="34" charset="0"/>
                <a:ea typeface="+mn-ea"/>
                <a:cs typeface="+mn-cs"/>
              </a:rPr>
              <a:t>weight</a:t>
            </a:r>
            <a:r>
              <a:rPr lang="en-US" altLang="zh-CN" sz="882" b="0" i="0" kern="1200" dirty="0">
                <a:solidFill>
                  <a:schemeClr val="tx1"/>
                </a:solidFill>
                <a:effectLst/>
                <a:latin typeface="Segoe UI" panose="020B0502040204020203" pitchFamily="34" charset="0"/>
                <a:ea typeface="+mn-ea"/>
                <a:cs typeface="+mn-cs"/>
              </a:rPr>
              <a:t> to each token in the sequence so far. It uses that value to perform a calculation on the weighted vectors that produces an </a:t>
            </a:r>
            <a:r>
              <a:rPr lang="en-US" altLang="zh-CN" sz="882" b="0" i="1" kern="1200" dirty="0">
                <a:solidFill>
                  <a:schemeClr val="tx1"/>
                </a:solidFill>
                <a:effectLst/>
                <a:latin typeface="Segoe UI" panose="020B0502040204020203" pitchFamily="34" charset="0"/>
                <a:ea typeface="+mn-ea"/>
                <a:cs typeface="+mn-cs"/>
              </a:rPr>
              <a:t>attention score</a:t>
            </a:r>
            <a:r>
              <a:rPr lang="en-US" altLang="zh-CN" sz="882" b="0" i="0" kern="1200" dirty="0">
                <a:solidFill>
                  <a:schemeClr val="tx1"/>
                </a:solidFill>
                <a:effectLst/>
                <a:latin typeface="Segoe UI" panose="020B0502040204020203" pitchFamily="34" charset="0"/>
                <a:ea typeface="+mn-ea"/>
                <a:cs typeface="+mn-cs"/>
              </a:rPr>
              <a:t> that can be used to calculate a possible vector for the next token. In practice, a technique called </a:t>
            </a:r>
            <a:r>
              <a:rPr lang="en-US" altLang="zh-CN" sz="882" b="0" i="1" kern="1200" dirty="0">
                <a:solidFill>
                  <a:schemeClr val="tx1"/>
                </a:solidFill>
                <a:effectLst/>
                <a:latin typeface="Segoe UI" panose="020B0502040204020203" pitchFamily="34" charset="0"/>
                <a:ea typeface="+mn-ea"/>
                <a:cs typeface="+mn-cs"/>
              </a:rPr>
              <a:t>multi-head attention</a:t>
            </a:r>
            <a:r>
              <a:rPr lang="en-US" altLang="zh-CN" sz="882" b="0" i="0" kern="1200" dirty="0">
                <a:solidFill>
                  <a:schemeClr val="tx1"/>
                </a:solidFill>
                <a:effectLst/>
                <a:latin typeface="Segoe UI" panose="020B0502040204020203" pitchFamily="34" charset="0"/>
                <a:ea typeface="+mn-ea"/>
                <a:cs typeface="+mn-cs"/>
              </a:rPr>
              <a:t> uses different elements of the embeddings to calculate multiple attention scores. A neural network is then used to evaluate all possible tokens to determine the most probable token with which to continue the sequence. The process continues iteratively for each token in the sequence, with the output sequence so far being used regressively as the input for the next iteration – essentially building the output one token at a time.</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The following animation shows a simplified representation of how this works – in reality, the calculations performed by the attention layer are more complex; but the principles can be simplified as shown:</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A sequence of token embeddings is fed into the attention layer. Each token is represented as a vector of numeric values.</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The goal in a decoder is to predict the next token in the sequence, which will also be a vector that aligns to an embedding in the model’s vocabulary.</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The attention layer evaluates the sequence so far and assigns weights to each token to represent their relative influence on the next token.</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The weights can be used to compute a new vector for the next token with an attention score. Multi-head attention uses different elements in the embeddings to calculate multiple alternative tokens.</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A fully connected neural network uses the scores in the calculated vectors to predict the most probable token from the entire vocabulary.</a:t>
            </a:r>
          </a:p>
          <a:p>
            <a:pPr marL="228600" indent="-228600">
              <a:buFont typeface="+mj-lt"/>
              <a:buAutoNum type="arabicPeriod"/>
            </a:pPr>
            <a:r>
              <a:rPr lang="en-US" altLang="zh-CN" sz="882" b="0" i="0" kern="1200" dirty="0">
                <a:solidFill>
                  <a:schemeClr val="tx1"/>
                </a:solidFill>
                <a:effectLst/>
                <a:latin typeface="Segoe UI" panose="020B0502040204020203" pitchFamily="34" charset="0"/>
                <a:ea typeface="+mn-ea"/>
                <a:cs typeface="+mn-cs"/>
              </a:rPr>
              <a:t>The predicted output is appended to the sequence so far, which is used as the input for the next iteration.</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During training, the actual sequence of tokens is known – we just mask the ones that come later in the sequence than the token position currently being considered. As in any neural network, the predicted value for the token vector is compared to the actual value of the next vector in the sequence, and the loss is calculated. The weights are then incrementally adjusted to reduce the loss and improve the model. When used for inferencing (predicting a new sequence of tokens), the trained attention layer applies weights that predict the most probable token in the model’s vocabulary that is semantically aligned to the sequence so far.</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What all of this means, is that a transformer model such as GPT-4 (the model behind </a:t>
            </a:r>
            <a:r>
              <a:rPr lang="en-US" altLang="zh-CN" sz="882" b="0" i="0" kern="1200" dirty="0" err="1">
                <a:solidFill>
                  <a:schemeClr val="tx1"/>
                </a:solidFill>
                <a:effectLst/>
                <a:latin typeface="Segoe UI" panose="020B0502040204020203" pitchFamily="34" charset="0"/>
                <a:ea typeface="+mn-ea"/>
                <a:cs typeface="+mn-cs"/>
              </a:rPr>
              <a:t>ChatGPT</a:t>
            </a:r>
            <a:r>
              <a:rPr lang="en-US" altLang="zh-CN" sz="882" b="0" i="0" kern="1200" dirty="0">
                <a:solidFill>
                  <a:schemeClr val="tx1"/>
                </a:solidFill>
                <a:effectLst/>
                <a:latin typeface="Segoe UI" panose="020B0502040204020203" pitchFamily="34" charset="0"/>
                <a:ea typeface="+mn-ea"/>
                <a:cs typeface="+mn-cs"/>
              </a:rPr>
              <a:t> and Bing) is designed to take in a text input (called a prompt) and generate a syntactically correct output (called a completion). In effect, the “magic” of the model is that it has the ability to string a coherent sentence together. This ability doesn't imply any “knowledge” or “intelligence” on the part of the model; just a large vocabulary and the ability to generate meaningful sequences of words. What makes a large language model like GPT-4 so powerful however, is the sheer volume of data with which it has been trained (public and licensed data from the Internet) and the complexity of the network. This enables the model to generate completions that are based on the relationships between words in the vocabulary on which the model was trained; often generating output that is indistinguishable from a human response to the same prompt.</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A diagram that shows how the attention technique helps the large language model identify the next word in the sequence. The image shows words and their positional encoding layer coordinates. </a:t>
            </a:r>
          </a:p>
          <a:p>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11/7/2023 2:40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149043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Copilots are based on a common architecture, so developers can build custom copilots for various business-specific applications and services.</a:t>
            </a:r>
          </a:p>
          <a:p>
            <a:endParaRPr lang="en-US" altLang="zh-CN" dirty="0"/>
          </a:p>
          <a:p>
            <a:r>
              <a:rPr lang="en-US" altLang="zh-CN" dirty="0"/>
              <a:t>You may see copilots appear within the products that you already use, for example, as a chat screen feature that opens up next to your file. These copilots use the content that is created or searched for in the product as specific information for its results.</a:t>
            </a:r>
          </a:p>
          <a:p>
            <a:endParaRPr lang="en-US" altLang="zh-CN" dirty="0"/>
          </a:p>
          <a:p>
            <a:endParaRPr lang="en-US" altLang="zh-CN" dirty="0"/>
          </a:p>
          <a:p>
            <a:r>
              <a:rPr lang="en-US" altLang="zh-CN" dirty="0"/>
              <a:t>Microsoft 365 copilot works alongside you in productivity and communication apps such as PowerPoint and Outlook, assisting you in creating effective documents, spreadsheets, presentations, emails, and other ways.</a:t>
            </a:r>
          </a:p>
          <a:p>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11/7/2023 2:40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20894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Microsoft has already added copilots to commonly used applications.</a:t>
            </a:r>
          </a:p>
          <a:p>
            <a:endParaRPr lang="en-US" altLang="zh-CN" dirty="0"/>
          </a:p>
          <a:p>
            <a:r>
              <a:rPr lang="en-US" altLang="zh-CN" dirty="0"/>
              <a:t>In the Microsoft Edge browser, a copilot enables you to summarize the page you’re currently browsing or to generate new content.</a:t>
            </a:r>
          </a:p>
          <a:p>
            <a:endParaRPr lang="en-US" altLang="zh-CN" dirty="0"/>
          </a:p>
          <a:p>
            <a:r>
              <a:rPr lang="en-US" altLang="zh-CN" dirty="0"/>
              <a:t>The Microsoft Bing search engine provides a copilot to help when browsing or searching the Internet by generating natural language answers to questions based on context rather than just search results of indexed pages.</a:t>
            </a:r>
          </a:p>
          <a:p>
            <a:endParaRPr lang="en-US" altLang="zh-CN" dirty="0"/>
          </a:p>
          <a:p>
            <a:r>
              <a:rPr lang="en-US" altLang="zh-CN" dirty="0"/>
              <a:t>GitHub copilot provides support to software developers, helping them write, document, and test code.</a:t>
            </a:r>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11/7/2023 2:40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222938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quality of responses that a generative AI application returns not only depends on the model itself, but on the types of prompts it's given.</a:t>
            </a:r>
          </a:p>
          <a:p>
            <a:endParaRPr lang="en-US" altLang="zh-CN" dirty="0"/>
          </a:p>
          <a:p>
            <a:r>
              <a:rPr lang="en-US" altLang="zh-CN" dirty="0"/>
              <a:t>Prompts are ways we tell an application what we want it to do. An engineer can add instructions for the program with prompts. For example, developers may build a generative AI application for teachers to create multiple-choice questions related to text students read. During the development of the application, developers can add other rules for what the program should do with the prompts it receives.</a:t>
            </a:r>
          </a:p>
          <a:p>
            <a:endParaRPr lang="en-US" altLang="zh-CN" dirty="0"/>
          </a:p>
          <a:p>
            <a:r>
              <a:rPr lang="en-US" altLang="zh-CN" b="1" dirty="0"/>
              <a:t>Writing good prompts</a:t>
            </a:r>
          </a:p>
          <a:p>
            <a:r>
              <a:rPr lang="en-US" altLang="zh-CN" dirty="0"/>
              <a:t>You can achieve better results when you submit clear, specific prompts.</a:t>
            </a:r>
          </a:p>
          <a:p>
            <a:endParaRPr lang="en-US" altLang="zh-CN" dirty="0"/>
          </a:p>
          <a:p>
            <a:r>
              <a:rPr lang="en-US" altLang="zh-CN" b="1" dirty="0"/>
              <a:t>System messages</a:t>
            </a:r>
          </a:p>
          <a:p>
            <a:r>
              <a:rPr lang="en-US" altLang="zh-CN" dirty="0"/>
              <a:t>The message sets the context for the model by describing expectations and constraints, for example, "You're a helpful assistant that responds in a cheerful, friendly manner". These system messages determine constraints and styles for the model's responses.</a:t>
            </a:r>
          </a:p>
          <a:p>
            <a:endParaRPr lang="en-US" altLang="zh-CN" dirty="0"/>
          </a:p>
          <a:p>
            <a:r>
              <a:rPr lang="en-US" altLang="zh-CN" b="1" dirty="0"/>
              <a:t>Providing examples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i="0" kern="1200" dirty="0">
                <a:solidFill>
                  <a:schemeClr val="tx1"/>
                </a:solidFill>
                <a:effectLst/>
                <a:latin typeface="Segoe UI" panose="020B0502040204020203" pitchFamily="34" charset="0"/>
                <a:ea typeface="+mn-ea"/>
                <a:cs typeface="+mn-cs"/>
              </a:rPr>
              <a:t>However, you can also provide </a:t>
            </a:r>
            <a:r>
              <a:rPr lang="en-US" altLang="zh-CN" sz="882" b="0" i="1" kern="1200" dirty="0">
                <a:solidFill>
                  <a:schemeClr val="tx1"/>
                </a:solidFill>
                <a:effectLst/>
                <a:latin typeface="Segoe UI" panose="020B0502040204020203" pitchFamily="34" charset="0"/>
                <a:ea typeface="+mn-ea"/>
                <a:cs typeface="+mn-cs"/>
              </a:rPr>
              <a:t>one-shot</a:t>
            </a:r>
            <a:r>
              <a:rPr lang="en-US" altLang="zh-CN" sz="882" b="0" i="0" kern="1200" dirty="0">
                <a:solidFill>
                  <a:schemeClr val="tx1"/>
                </a:solidFill>
                <a:effectLst/>
                <a:latin typeface="Segoe UI" panose="020B0502040204020203" pitchFamily="34" charset="0"/>
                <a:ea typeface="+mn-ea"/>
                <a:cs typeface="+mn-cs"/>
              </a:rPr>
              <a:t> learning prompts that include one, or a few, examples of the output you require such as, “Visit the castle in the morning before the crowds arrive”. The model can then generate further responses in the same style as the examples provided in the prompt. </a:t>
            </a:r>
            <a:r>
              <a:rPr lang="en-US" altLang="zh-CN" sz="900" b="0" i="0" kern="1200" dirty="0">
                <a:solidFill>
                  <a:schemeClr val="tx1"/>
                </a:solidFill>
                <a:effectLst/>
                <a:latin typeface="+mn-lt"/>
                <a:ea typeface="+mn-ea"/>
                <a:cs typeface="+mn-cs"/>
              </a:rPr>
              <a:t>S</a:t>
            </a:r>
            <a:r>
              <a:rPr lang="en-US" sz="900" b="0" i="0" kern="1200" dirty="0">
                <a:solidFill>
                  <a:schemeClr val="tx1"/>
                </a:solidFill>
                <a:effectLst/>
                <a:latin typeface="+mn-lt"/>
                <a:ea typeface="+mn-ea"/>
                <a:cs typeface="+mn-cs"/>
              </a:rPr>
              <a:t>how the chat what responses you want. It will try to mimic any responses you add.</a:t>
            </a:r>
            <a:endParaRPr lang="en-US" altLang="zh-CN" sz="882" b="0" i="0" kern="1200" dirty="0">
              <a:solidFill>
                <a:schemeClr val="tx1"/>
              </a:solidFill>
              <a:effectLst/>
              <a:latin typeface="Segoe UI" panose="020B0502040204020203" pitchFamily="34" charset="0"/>
              <a:ea typeface="+mn-ea"/>
              <a:cs typeface="+mn-cs"/>
            </a:endParaRPr>
          </a:p>
          <a:p>
            <a:endParaRPr lang="en-US" altLang="zh-CN" dirty="0"/>
          </a:p>
          <a:p>
            <a:r>
              <a:rPr lang="en-US" altLang="zh-CN" b="1" dirty="0"/>
              <a:t>Grounding data</a:t>
            </a:r>
          </a:p>
          <a:p>
            <a:r>
              <a:rPr lang="en-US" altLang="zh-CN" sz="882" b="0" i="0" kern="1200" dirty="0">
                <a:solidFill>
                  <a:schemeClr val="tx1"/>
                </a:solidFill>
                <a:effectLst/>
                <a:latin typeface="Segoe UI" panose="020B0502040204020203" pitchFamily="34" charset="0"/>
                <a:ea typeface="+mn-ea"/>
                <a:cs typeface="+mn-cs"/>
              </a:rPr>
              <a:t>You can use grounding data as a prompt engineering technique to gain many of the benefits of fine-tuning without having to train a custom model.</a:t>
            </a:r>
          </a:p>
          <a:p>
            <a:r>
              <a:rPr lang="en-US" altLang="zh-CN" sz="882" b="0" i="0" kern="1200" dirty="0">
                <a:solidFill>
                  <a:schemeClr val="tx1"/>
                </a:solidFill>
                <a:effectLst/>
                <a:latin typeface="Segoe UI" panose="020B0502040204020203" pitchFamily="34" charset="0"/>
                <a:ea typeface="+mn-ea"/>
                <a:cs typeface="+mn-cs"/>
              </a:rPr>
              <a:t>To apply this technique, include contextual data in the prompt so that the model can use it to generate an appropriate output. For example, suppose you want to use an LLM to generate a summary of an email. You can include the email text in the prompt with an instruction to summarize it.</a:t>
            </a:r>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11/7/2023 2:40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46449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00" b="1" i="0" kern="1200" dirty="0">
                <a:solidFill>
                  <a:schemeClr val="tx1"/>
                </a:solidFill>
                <a:effectLst/>
                <a:latin typeface="Segoe UI" panose="020B0502040204020203" pitchFamily="34" charset="0"/>
                <a:ea typeface="+mn-ea"/>
                <a:cs typeface="+mn-cs"/>
              </a:rPr>
              <a:t>Note:</a:t>
            </a:r>
          </a:p>
          <a:p>
            <a:r>
              <a:rPr lang="en-US" altLang="zh-CN" sz="800" b="0" i="0" kern="1200" dirty="0">
                <a:solidFill>
                  <a:schemeClr val="tx1"/>
                </a:solidFill>
                <a:effectLst/>
                <a:latin typeface="Segoe UI" panose="020B0502040204020203" pitchFamily="34" charset="0"/>
                <a:ea typeface="+mn-ea"/>
                <a:cs typeface="+mn-cs"/>
              </a:rPr>
              <a:t>To complete this exercise, you will need a personal Microsoft account. You can create one for free at </a:t>
            </a:r>
            <a:r>
              <a:rPr lang="en-US" altLang="zh-CN" sz="800" b="1" i="0" u="none" strike="noStrike" kern="1200" dirty="0">
                <a:solidFill>
                  <a:schemeClr val="tx1"/>
                </a:solidFill>
                <a:effectLst/>
                <a:latin typeface="Segoe UI" panose="020B0502040204020203" pitchFamily="34" charset="0"/>
                <a:ea typeface="+mn-ea"/>
                <a:cs typeface="+mn-cs"/>
                <a:hlinkClick r:id="rId3"/>
              </a:rPr>
              <a:t>https://signup.live.com/</a:t>
            </a:r>
            <a:r>
              <a:rPr lang="en-US" altLang="zh-CN" sz="800" b="0" i="0" kern="1200" dirty="0">
                <a:solidFill>
                  <a:schemeClr val="tx1"/>
                </a:solidFill>
                <a:effectLst/>
                <a:latin typeface="Segoe UI" panose="020B0502040204020203" pitchFamily="34" charset="0"/>
                <a:ea typeface="+mn-ea"/>
                <a:cs typeface="+mn-cs"/>
              </a:rPr>
              <a:t>.</a:t>
            </a:r>
          </a:p>
          <a:p>
            <a:endParaRPr lang="en-US" altLang="zh-CN" sz="800"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Point out that exercises are also available on Microsoft Learn for all of the other tasks demonstrated and discussed in this PowerPoint. https://microsoftlearning.github.io/mslearn-ai-fundamentals.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1F11FDA-85AE-4581-B145-1E81B37049C3}" type="datetime8">
              <a:rPr lang="en-US" smtClean="0"/>
              <a:t>11/7/2023 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54560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000000"/>
                </a:solidFill>
                <a:effectLst/>
                <a:latin typeface="Segoe UI" panose="020B0502040204020203" pitchFamily="34" charset="0"/>
                <a:cs typeface="Segoe UI" panose="020B0502040204020203" pitchFamily="34" charset="0"/>
              </a:rPr>
              <a:t>https://learn.microsoft.com/en-us/training/modules/explore-azure-openai/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algn="l" rtl="0" fontAlgn="base"/>
            <a:r>
              <a:rPr lang="en-US" sz="880" b="0" i="0" dirty="0">
                <a:solidFill>
                  <a:srgbClr val="000000"/>
                </a:solidFill>
                <a:effectLst/>
                <a:latin typeface="Segoe UI" panose="020B0502040204020203" pitchFamily="34" charset="0"/>
                <a:cs typeface="Segoe UI" panose="020B0502040204020203" pitchFamily="34" charset="0"/>
              </a:rPr>
              <a:t>In other words, we’re going to… </a:t>
            </a:r>
          </a:p>
          <a:p>
            <a:pPr marL="171450" indent="-171450" algn="l" rtl="0" fontAlgn="base">
              <a:buFont typeface="Arial" panose="020B0604020202020204" pitchFamily="34" charset="0"/>
              <a:buChar char="•"/>
            </a:pPr>
            <a:r>
              <a:rPr lang="en-US" sz="880" b="0" i="0" dirty="0">
                <a:solidFill>
                  <a:srgbClr val="000000"/>
                </a:solidFill>
                <a:effectLst/>
                <a:latin typeface="Segoe UI" panose="020B0502040204020203" pitchFamily="34" charset="0"/>
                <a:cs typeface="Segoe UI" panose="020B0502040204020203" pitchFamily="34" charset="0"/>
              </a:rPr>
              <a:t>Describe Azure OpenAI workloads and access the Azure OpenAI Service</a:t>
            </a:r>
          </a:p>
          <a:p>
            <a:pPr marL="171450" indent="-171450" algn="l" rtl="0" fontAlgn="base">
              <a:buFont typeface="Arial" panose="020B0604020202020204" pitchFamily="34" charset="0"/>
              <a:buChar char="•"/>
            </a:pPr>
            <a:r>
              <a:rPr lang="en-US" sz="880" b="0" i="0" dirty="0">
                <a:solidFill>
                  <a:srgbClr val="000000"/>
                </a:solidFill>
                <a:effectLst/>
                <a:latin typeface="Segoe UI" panose="020B0502040204020203" pitchFamily="34" charset="0"/>
                <a:cs typeface="Segoe UI" panose="020B0502040204020203" pitchFamily="34" charset="0"/>
              </a:rPr>
              <a:t>Understand generative AI models</a:t>
            </a:r>
          </a:p>
          <a:p>
            <a:pPr marL="171450" indent="-171450" algn="l" rtl="0" fontAlgn="base">
              <a:buFont typeface="Arial" panose="020B0604020202020204" pitchFamily="34" charset="0"/>
              <a:buChar char="•"/>
            </a:pPr>
            <a:r>
              <a:rPr lang="en-US" sz="880" b="0" i="0" dirty="0">
                <a:solidFill>
                  <a:srgbClr val="000000"/>
                </a:solidFill>
                <a:effectLst/>
                <a:latin typeface="Segoe UI" panose="020B0502040204020203" pitchFamily="34" charset="0"/>
                <a:cs typeface="Segoe UI" panose="020B0502040204020203" pitchFamily="34" charset="0"/>
              </a:rPr>
              <a:t>Understand Azure OpenAI's language, code, and image capabilities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3562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Azure </a:t>
            </a:r>
            <a:r>
              <a:rPr lang="en-US" altLang="zh-CN" sz="882" b="0" i="0" kern="1200" dirty="0" err="1">
                <a:solidFill>
                  <a:schemeClr val="tx1"/>
                </a:solidFill>
                <a:effectLst/>
                <a:latin typeface="Segoe UI" panose="020B0502040204020203" pitchFamily="34" charset="0"/>
                <a:ea typeface="+mn-ea"/>
                <a:cs typeface="+mn-cs"/>
              </a:rPr>
              <a:t>OpenAI</a:t>
            </a:r>
            <a:r>
              <a:rPr lang="en-US" altLang="zh-CN" sz="882" b="0" i="0" kern="1200" dirty="0">
                <a:solidFill>
                  <a:schemeClr val="tx1"/>
                </a:solidFill>
                <a:effectLst/>
                <a:latin typeface="Segoe UI" panose="020B0502040204020203" pitchFamily="34" charset="0"/>
                <a:ea typeface="+mn-ea"/>
                <a:cs typeface="+mn-cs"/>
              </a:rPr>
              <a:t> Service </a:t>
            </a:r>
            <a:r>
              <a:rPr lang="en-US" altLang="zh-CN" dirty="0"/>
              <a:t>brings together the best of </a:t>
            </a:r>
            <a:r>
              <a:rPr lang="en-US" altLang="zh-CN" dirty="0" err="1"/>
              <a:t>OpenAI's</a:t>
            </a:r>
            <a:r>
              <a:rPr lang="en-US" altLang="zh-CN" dirty="0"/>
              <a:t> cutting edge models and APIs with the security and scalability of the Azure cloud platform. Microsoft's partnership with </a:t>
            </a:r>
            <a:r>
              <a:rPr lang="en-US" altLang="zh-CN" dirty="0" err="1"/>
              <a:t>OpenAI</a:t>
            </a:r>
            <a:r>
              <a:rPr lang="en-US" altLang="zh-CN" dirty="0"/>
              <a:t> enables Azure </a:t>
            </a:r>
            <a:r>
              <a:rPr lang="en-US" altLang="zh-CN" dirty="0" err="1"/>
              <a:t>OpenAI</a:t>
            </a:r>
            <a:r>
              <a:rPr lang="en-US" altLang="zh-CN" dirty="0"/>
              <a:t> users to access the latest language model innovations.</a:t>
            </a:r>
          </a:p>
          <a:p>
            <a:endParaRPr lang="en-US" altLang="zh-CN" dirty="0"/>
          </a:p>
          <a:p>
            <a:r>
              <a:rPr lang="en-US" altLang="zh-CN" b="1" dirty="0"/>
              <a:t>Azure AI Studio</a:t>
            </a:r>
          </a:p>
          <a:p>
            <a:r>
              <a:rPr lang="en-US" altLang="zh-CN" dirty="0"/>
              <a:t>Developers can work with these models in Azure AI Studio, a web-based environment where AI professionals can deploy, test, and manage LLMs that support generative AI app development on Azure.</a:t>
            </a:r>
          </a:p>
          <a:p>
            <a:endParaRPr lang="en-US" altLang="zh-CN" dirty="0"/>
          </a:p>
          <a:p>
            <a:r>
              <a:rPr lang="en-US" altLang="zh-CN" dirty="0"/>
              <a:t>Within Azure AI Studio, you can deploy large language models, provide few-shot examples, and test them in Azure </a:t>
            </a:r>
            <a:r>
              <a:rPr lang="en-US" altLang="zh-CN" dirty="0" err="1"/>
              <a:t>OpenAI</a:t>
            </a:r>
            <a:r>
              <a:rPr lang="en-US" altLang="zh-CN" dirty="0"/>
              <a:t> Studio's Chat playground.</a:t>
            </a:r>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11/7/2023 2:40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013656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Azure OpenAI </a:t>
            </a:r>
            <a:r>
              <a:rPr lang="en-US" altLang="zh-CN" dirty="0"/>
              <a:t>brings together the best of OpenAI's cutting edge models and APIs with the security and scalability of the Azure cloud platform. Microsoft's partnership with </a:t>
            </a:r>
            <a:r>
              <a:rPr lang="en-US" altLang="zh-CN" dirty="0" err="1"/>
              <a:t>OpenAI</a:t>
            </a:r>
            <a:r>
              <a:rPr lang="en-US" altLang="zh-CN" dirty="0"/>
              <a:t> enables Azure </a:t>
            </a:r>
            <a:r>
              <a:rPr lang="en-US" altLang="zh-CN" dirty="0" err="1"/>
              <a:t>OpenAI</a:t>
            </a:r>
            <a:r>
              <a:rPr lang="en-US" altLang="zh-CN" dirty="0"/>
              <a:t> users to access the latest language model innovations.</a:t>
            </a:r>
          </a:p>
          <a:p>
            <a:endParaRPr lang="en-US" altLang="zh-CN" dirty="0"/>
          </a:p>
          <a:p>
            <a:pPr marL="171450" indent="-171450">
              <a:buFont typeface="Arial" panose="020B0604020202020204" pitchFamily="34" charset="0"/>
              <a:buChar char="•"/>
            </a:pPr>
            <a:r>
              <a:rPr lang="en-US" altLang="zh-CN" sz="882" b="1" i="0" kern="1200" dirty="0">
                <a:solidFill>
                  <a:schemeClr val="tx1"/>
                </a:solidFill>
                <a:effectLst/>
                <a:latin typeface="Segoe UI" panose="020B0502040204020203" pitchFamily="34" charset="0"/>
                <a:ea typeface="+mn-ea"/>
                <a:cs typeface="+mn-cs"/>
              </a:rPr>
              <a:t>GPT-4 models</a:t>
            </a:r>
            <a:r>
              <a:rPr lang="en-US" altLang="zh-CN" sz="882" b="0" i="0" kern="1200" dirty="0">
                <a:solidFill>
                  <a:schemeClr val="tx1"/>
                </a:solidFill>
                <a:effectLst/>
                <a:latin typeface="Segoe UI" panose="020B0502040204020203" pitchFamily="34" charset="0"/>
                <a:ea typeface="+mn-ea"/>
                <a:cs typeface="+mn-cs"/>
              </a:rPr>
              <a:t> are the latest generation of </a:t>
            </a:r>
            <a:r>
              <a:rPr lang="en-US" altLang="zh-CN" sz="882" b="0" i="1" kern="1200" dirty="0">
                <a:solidFill>
                  <a:schemeClr val="tx1"/>
                </a:solidFill>
                <a:effectLst/>
                <a:latin typeface="Segoe UI" panose="020B0502040204020203" pitchFamily="34" charset="0"/>
                <a:ea typeface="+mn-ea"/>
                <a:cs typeface="+mn-cs"/>
              </a:rPr>
              <a:t>generative pretrained</a:t>
            </a:r>
            <a:r>
              <a:rPr lang="en-US" altLang="zh-CN" sz="882" b="0" i="0" kern="1200" dirty="0">
                <a:solidFill>
                  <a:schemeClr val="tx1"/>
                </a:solidFill>
                <a:effectLst/>
                <a:latin typeface="Segoe UI" panose="020B0502040204020203" pitchFamily="34" charset="0"/>
                <a:ea typeface="+mn-ea"/>
                <a:cs typeface="+mn-cs"/>
              </a:rPr>
              <a:t> (GPT) models that can generate natural language and code completions based on natural language prompts. Access to GPT-4 models is currently restricted - for access, existing Azure </a:t>
            </a:r>
            <a:r>
              <a:rPr lang="en-US" altLang="zh-CN" sz="882" b="0" i="0" kern="1200" dirty="0" err="1">
                <a:solidFill>
                  <a:schemeClr val="tx1"/>
                </a:solidFill>
                <a:effectLst/>
                <a:latin typeface="Segoe UI" panose="020B0502040204020203" pitchFamily="34" charset="0"/>
                <a:ea typeface="+mn-ea"/>
                <a:cs typeface="+mn-cs"/>
              </a:rPr>
              <a:t>OpenAI</a:t>
            </a:r>
            <a:r>
              <a:rPr lang="en-US" altLang="zh-CN" sz="882" b="0" i="0" kern="1200" dirty="0">
                <a:solidFill>
                  <a:schemeClr val="tx1"/>
                </a:solidFill>
                <a:effectLst/>
                <a:latin typeface="Segoe UI" panose="020B0502040204020203" pitchFamily="34" charset="0"/>
                <a:ea typeface="+mn-ea"/>
                <a:cs typeface="+mn-cs"/>
              </a:rPr>
              <a:t> customers can apply by </a:t>
            </a:r>
            <a:r>
              <a:rPr lang="en-US" altLang="zh-CN" sz="882" b="0" i="0" u="none" strike="noStrike" kern="1200" dirty="0">
                <a:solidFill>
                  <a:schemeClr val="tx1"/>
                </a:solidFill>
                <a:effectLst/>
                <a:latin typeface="Segoe UI" panose="020B0502040204020203" pitchFamily="34" charset="0"/>
                <a:ea typeface="+mn-ea"/>
                <a:cs typeface="+mn-cs"/>
                <a:hlinkClick r:id="rId3"/>
              </a:rPr>
              <a:t>filling out this form</a:t>
            </a:r>
            <a:r>
              <a:rPr lang="en-US" altLang="zh-CN" sz="882" b="0" i="0" kern="1200" dirty="0">
                <a:solidFill>
                  <a:schemeClr val="tx1"/>
                </a:solidFill>
                <a:effectLst/>
                <a:latin typeface="Segoe UI" panose="020B0502040204020203" pitchFamily="34" charset="0"/>
                <a:ea typeface="+mn-ea"/>
                <a:cs typeface="+mn-cs"/>
              </a:rPr>
              <a:t>.</a:t>
            </a:r>
          </a:p>
          <a:p>
            <a:pPr marL="171450" indent="-171450">
              <a:buFont typeface="Arial" panose="020B0604020202020204" pitchFamily="34" charset="0"/>
              <a:buChar char="•"/>
            </a:pPr>
            <a:r>
              <a:rPr lang="en-US" altLang="zh-CN" sz="882" b="1" i="0" kern="1200" dirty="0">
                <a:solidFill>
                  <a:schemeClr val="tx1"/>
                </a:solidFill>
                <a:effectLst/>
                <a:latin typeface="Segoe UI" panose="020B0502040204020203" pitchFamily="34" charset="0"/>
                <a:ea typeface="+mn-ea"/>
                <a:cs typeface="+mn-cs"/>
              </a:rPr>
              <a:t>GPT 3.5 models</a:t>
            </a:r>
            <a:r>
              <a:rPr lang="en-US" altLang="zh-CN" sz="882" b="0" i="0" kern="1200" dirty="0">
                <a:solidFill>
                  <a:schemeClr val="tx1"/>
                </a:solidFill>
                <a:effectLst/>
                <a:latin typeface="Segoe UI" panose="020B0502040204020203" pitchFamily="34" charset="0"/>
                <a:ea typeface="+mn-ea"/>
                <a:cs typeface="+mn-cs"/>
              </a:rPr>
              <a:t> can generate natural language and code completions based on natural language prompts. In particular, </a:t>
            </a:r>
            <a:r>
              <a:rPr lang="en-US" altLang="zh-CN" sz="882" b="1" i="0" kern="1200" dirty="0">
                <a:solidFill>
                  <a:schemeClr val="tx1"/>
                </a:solidFill>
                <a:effectLst/>
                <a:latin typeface="Segoe UI" panose="020B0502040204020203" pitchFamily="34" charset="0"/>
                <a:ea typeface="+mn-ea"/>
                <a:cs typeface="+mn-cs"/>
              </a:rPr>
              <a:t>GPT-35-turbo</a:t>
            </a:r>
            <a:r>
              <a:rPr lang="en-US" altLang="zh-CN" sz="882" b="0" i="0" kern="1200" dirty="0">
                <a:solidFill>
                  <a:schemeClr val="tx1"/>
                </a:solidFill>
                <a:effectLst/>
                <a:latin typeface="Segoe UI" panose="020B0502040204020203" pitchFamily="34" charset="0"/>
                <a:ea typeface="+mn-ea"/>
                <a:cs typeface="+mn-cs"/>
              </a:rPr>
              <a:t> models are optimized for chat-based interactions and work well in most generative AI scenarios.</a:t>
            </a:r>
          </a:p>
          <a:p>
            <a:pPr marL="171450" indent="-171450">
              <a:buFont typeface="Arial" panose="020B0604020202020204" pitchFamily="34" charset="0"/>
              <a:buChar char="•"/>
            </a:pPr>
            <a:r>
              <a:rPr lang="en-US" altLang="zh-CN" sz="882" b="1" i="0" kern="1200" dirty="0">
                <a:solidFill>
                  <a:schemeClr val="tx1"/>
                </a:solidFill>
                <a:effectLst/>
                <a:latin typeface="Segoe UI" panose="020B0502040204020203" pitchFamily="34" charset="0"/>
                <a:ea typeface="+mn-ea"/>
                <a:cs typeface="+mn-cs"/>
              </a:rPr>
              <a:t>Embeddings models</a:t>
            </a:r>
            <a:r>
              <a:rPr lang="en-US" altLang="zh-CN" sz="882" b="0" i="0" kern="1200" dirty="0">
                <a:solidFill>
                  <a:schemeClr val="tx1"/>
                </a:solidFill>
                <a:effectLst/>
                <a:latin typeface="Segoe UI" panose="020B0502040204020203" pitchFamily="34" charset="0"/>
                <a:ea typeface="+mn-ea"/>
                <a:cs typeface="+mn-cs"/>
              </a:rPr>
              <a:t> convert text into numeric vectors, and are useful in language analytics scenarios such as comparing text sources for similarities.</a:t>
            </a:r>
          </a:p>
          <a:p>
            <a:pPr marL="171450" indent="-171450">
              <a:buFont typeface="Arial" panose="020B0604020202020204" pitchFamily="34" charset="0"/>
              <a:buChar char="•"/>
            </a:pPr>
            <a:r>
              <a:rPr lang="en-US" altLang="zh-CN" sz="882" b="1" i="0" kern="1200" dirty="0">
                <a:solidFill>
                  <a:schemeClr val="tx1"/>
                </a:solidFill>
                <a:effectLst/>
                <a:latin typeface="Segoe UI" panose="020B0502040204020203" pitchFamily="34" charset="0"/>
                <a:ea typeface="+mn-ea"/>
                <a:cs typeface="+mn-cs"/>
              </a:rPr>
              <a:t>DALL-E models</a:t>
            </a:r>
            <a:r>
              <a:rPr lang="en-US" altLang="zh-CN" sz="882" b="0" i="0" kern="1200" dirty="0">
                <a:solidFill>
                  <a:schemeClr val="tx1"/>
                </a:solidFill>
                <a:effectLst/>
                <a:latin typeface="Segoe UI" panose="020B0502040204020203" pitchFamily="34" charset="0"/>
                <a:ea typeface="+mn-ea"/>
                <a:cs typeface="+mn-cs"/>
              </a:rPr>
              <a:t> are used to generate images based on natural language prompts. Currently, DALL-E models are in preview. DALL-E models aren't listed in the Azure </a:t>
            </a:r>
            <a:r>
              <a:rPr lang="en-US" altLang="zh-CN" sz="882" b="0" i="0" kern="1200" dirty="0" err="1">
                <a:solidFill>
                  <a:schemeClr val="tx1"/>
                </a:solidFill>
                <a:effectLst/>
                <a:latin typeface="Segoe UI" panose="020B0502040204020203" pitchFamily="34" charset="0"/>
                <a:ea typeface="+mn-ea"/>
                <a:cs typeface="+mn-cs"/>
              </a:rPr>
              <a:t>OpenAI</a:t>
            </a:r>
            <a:r>
              <a:rPr lang="en-US" altLang="zh-CN" sz="882" b="0" i="0" kern="1200" dirty="0">
                <a:solidFill>
                  <a:schemeClr val="tx1"/>
                </a:solidFill>
                <a:effectLst/>
                <a:latin typeface="Segoe UI" panose="020B0502040204020203" pitchFamily="34" charset="0"/>
                <a:ea typeface="+mn-ea"/>
                <a:cs typeface="+mn-cs"/>
              </a:rPr>
              <a:t> Studio interface and don't need to be explicitly deployed.</a:t>
            </a:r>
          </a:p>
          <a:p>
            <a:endParaRPr lang="en-US" altLang="zh-CN" dirty="0"/>
          </a:p>
          <a:p>
            <a:r>
              <a:rPr lang="en-US" altLang="zh-CN" dirty="0"/>
              <a:t>Models differ by speed, cost, and how well they complete specific tasks. You can learn more about the differences and latest models offered in the </a:t>
            </a:r>
            <a:r>
              <a:rPr lang="en-US" altLang="zh-CN" b="0" i="0" u="none" strike="noStrike" dirty="0">
                <a:effectLst/>
                <a:latin typeface="Segoe UI" panose="020B0502040204020203" pitchFamily="34" charset="0"/>
                <a:hlinkClick r:id="rId4"/>
              </a:rPr>
              <a:t>Azure OpenAI Service documentation</a:t>
            </a:r>
            <a:r>
              <a:rPr lang="en-US" altLang="zh-CN" dirty="0"/>
              <a:t>.</a:t>
            </a:r>
          </a:p>
          <a:p>
            <a:endParaRPr lang="en-US" altLang="zh-CN" dirty="0"/>
          </a:p>
          <a:p>
            <a:endParaRPr lang="en-US" altLang="zh-CN"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11/7/2023 2:40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31168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0" dirty="0">
                <a:solidFill>
                  <a:srgbClr val="171717"/>
                </a:solidFill>
                <a:latin typeface="Segoe UI" panose="020B0502040204020203" pitchFamily="34" charset="0"/>
                <a:cs typeface="Segoe UI" panose="020B0502040204020203" pitchFamily="34" charset="0"/>
              </a:rPr>
              <a:t>Currently you need to apply for access to Azure </a:t>
            </a:r>
            <a:r>
              <a:rPr lang="en-US" sz="880" dirty="0" err="1">
                <a:solidFill>
                  <a:srgbClr val="171717"/>
                </a:solidFill>
                <a:latin typeface="Segoe UI" panose="020B0502040204020203" pitchFamily="34" charset="0"/>
                <a:cs typeface="Segoe UI" panose="020B0502040204020203" pitchFamily="34" charset="0"/>
              </a:rPr>
              <a:t>OpenAI</a:t>
            </a:r>
            <a:r>
              <a:rPr lang="en-US" sz="880" dirty="0">
                <a:solidFill>
                  <a:srgbClr val="171717"/>
                </a:solidFill>
                <a:latin typeface="Segoe UI" panose="020B0502040204020203" pitchFamily="34" charset="0"/>
                <a:cs typeface="Segoe UI" panose="020B0502040204020203" pitchFamily="34" charset="0"/>
              </a:rPr>
              <a:t>. Once granted access, you can use the service by creating an Azure </a:t>
            </a:r>
            <a:r>
              <a:rPr lang="en-US" sz="880" dirty="0" err="1">
                <a:solidFill>
                  <a:srgbClr val="171717"/>
                </a:solidFill>
                <a:latin typeface="Segoe UI" panose="020B0502040204020203" pitchFamily="34" charset="0"/>
                <a:cs typeface="Segoe UI" panose="020B0502040204020203" pitchFamily="34" charset="0"/>
              </a:rPr>
              <a:t>OpenAI</a:t>
            </a:r>
            <a:r>
              <a:rPr lang="en-US" sz="880" dirty="0">
                <a:solidFill>
                  <a:srgbClr val="171717"/>
                </a:solidFill>
                <a:latin typeface="Segoe UI" panose="020B0502040204020203" pitchFamily="34" charset="0"/>
                <a:cs typeface="Segoe UI" panose="020B0502040204020203" pitchFamily="34" charset="0"/>
              </a:rPr>
              <a:t> resource, like you would for other Azure services. Once the resource is created, you can use the service through REST APIs, Python SDK, or the web-based interface in the Azure </a:t>
            </a:r>
            <a:r>
              <a:rPr lang="en-US" sz="880" dirty="0" err="1">
                <a:solidFill>
                  <a:srgbClr val="171717"/>
                </a:solidFill>
                <a:latin typeface="Segoe UI" panose="020B0502040204020203" pitchFamily="34" charset="0"/>
                <a:cs typeface="Segoe UI" panose="020B0502040204020203" pitchFamily="34" charset="0"/>
              </a:rPr>
              <a:t>OpenAI</a:t>
            </a:r>
            <a:r>
              <a:rPr lang="en-US" sz="880" dirty="0">
                <a:solidFill>
                  <a:srgbClr val="171717"/>
                </a:solidFill>
                <a:latin typeface="Segoe UI" panose="020B0502040204020203" pitchFamily="34" charset="0"/>
                <a:cs typeface="Segoe UI" panose="020B0502040204020203" pitchFamily="34" charset="0"/>
              </a:rPr>
              <a:t> Studio.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0" b="0" i="0" dirty="0">
              <a:solidFill>
                <a:srgbClr val="171717"/>
              </a:solidFill>
              <a:effectLst/>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i="0" dirty="0">
                <a:solidFill>
                  <a:srgbClr val="374151"/>
                </a:solidFill>
                <a:effectLst/>
                <a:latin typeface="Segoe UI" panose="020B0502040204020203" pitchFamily="34" charset="0"/>
                <a:cs typeface="Segoe UI" panose="020B0502040204020203" pitchFamily="34" charset="0"/>
              </a:rPr>
              <a:t>Understanding how to utilize Azure OpenAI is key:</a:t>
            </a:r>
          </a:p>
          <a:p>
            <a:pPr marL="171450" indent="-171450" algn="l">
              <a:buFont typeface="Arial" panose="020B0604020202020204" pitchFamily="34" charset="0"/>
              <a:buChar char="•"/>
            </a:pPr>
            <a:r>
              <a:rPr lang="en-US" sz="880" b="0" i="0" dirty="0">
                <a:solidFill>
                  <a:srgbClr val="374151"/>
                </a:solidFill>
                <a:effectLst/>
                <a:latin typeface="Segoe UI" panose="020B0502040204020203" pitchFamily="34" charset="0"/>
                <a:cs typeface="Segoe UI" panose="020B0502040204020203" pitchFamily="34" charset="0"/>
              </a:rPr>
              <a:t>Azure OpenAI Studio is your space to construct and deploy AI models for software applications.</a:t>
            </a:r>
          </a:p>
          <a:p>
            <a:pPr marL="171450" indent="-171450" algn="l">
              <a:buFont typeface="Arial" panose="020B0604020202020204" pitchFamily="34" charset="0"/>
              <a:buChar char="•"/>
            </a:pPr>
            <a:r>
              <a:rPr lang="en-US" sz="880" b="0" i="0" dirty="0">
                <a:solidFill>
                  <a:srgbClr val="374151"/>
                </a:solidFill>
                <a:effectLst/>
                <a:latin typeface="Segoe UI" panose="020B0502040204020203" pitchFamily="34" charset="0"/>
                <a:cs typeface="Segoe UI" panose="020B0502040204020203" pitchFamily="34" charset="0"/>
              </a:rPr>
              <a:t>It leverages specific generative AI models tailored for various tasks.</a:t>
            </a:r>
          </a:p>
          <a:p>
            <a:pPr marL="171450" indent="-171450" algn="l">
              <a:buFont typeface="Arial" panose="020B0604020202020204" pitchFamily="34" charset="0"/>
              <a:buChar char="•"/>
            </a:pPr>
            <a:r>
              <a:rPr lang="en-US" sz="880" b="0" i="0" dirty="0">
                <a:solidFill>
                  <a:srgbClr val="374151"/>
                </a:solidFill>
                <a:effectLst/>
                <a:latin typeface="Segoe UI" panose="020B0502040204020203" pitchFamily="34" charset="0"/>
                <a:cs typeface="Segoe UI" panose="020B0502040204020203" pitchFamily="34" charset="0"/>
              </a:rPr>
              <a:t>Notable models include GPT-4, GPT-3.5, Embeddings models, and DALL-E models.</a:t>
            </a:r>
          </a:p>
          <a:p>
            <a:pPr marL="171450" indent="-171450" algn="l">
              <a:buFont typeface="Arial" panose="020B0604020202020204" pitchFamily="34" charset="0"/>
              <a:buChar char="•"/>
            </a:pPr>
            <a:r>
              <a:rPr lang="en-US" sz="880" b="0" i="0" dirty="0">
                <a:solidFill>
                  <a:srgbClr val="374151"/>
                </a:solidFill>
                <a:effectLst/>
                <a:latin typeface="Segoe UI" panose="020B0502040204020203" pitchFamily="34" charset="0"/>
                <a:cs typeface="Segoe UI" panose="020B0502040204020203" pitchFamily="34" charset="0"/>
              </a:rPr>
              <a:t>Playgrounds offer a code-free environment for experimentation.</a:t>
            </a:r>
          </a:p>
          <a:p>
            <a:pPr marL="171450" indent="-171450" algn="l">
              <a:buFont typeface="Arial" panose="020B0604020202020204" pitchFamily="34" charset="0"/>
              <a:buChar char="•"/>
            </a:pPr>
            <a:r>
              <a:rPr lang="en-US" sz="880" b="0" i="0" dirty="0">
                <a:solidFill>
                  <a:srgbClr val="374151"/>
                </a:solidFill>
                <a:effectLst/>
                <a:latin typeface="Segoe UI" panose="020B0502040204020203" pitchFamily="34" charset="0"/>
                <a:cs typeface="Segoe UI" panose="020B0502040204020203" pitchFamily="34" charset="0"/>
              </a:rPr>
              <a:t>In the Chat playground, you can define how the model behaves using the assistant setup.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2:40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083758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i="0" dirty="0">
                <a:solidFill>
                  <a:srgbClr val="161616"/>
                </a:solidFill>
                <a:effectLst/>
                <a:latin typeface="Segoe UI" panose="020B0502040204020203" pitchFamily="34" charset="0"/>
                <a:cs typeface="Segoe UI" panose="020B0502040204020203" pitchFamily="34" charset="0"/>
              </a:rPr>
              <a:t>Azure OpenAI's models process natural language and generate responses.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0" dirty="0">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b="1" dirty="0">
                <a:latin typeface="Segoe UI" panose="020B0502040204020203" pitchFamily="34" charset="0"/>
                <a:cs typeface="Segoe UI" panose="020B0502040204020203" pitchFamily="34" charset="0"/>
              </a:rPr>
              <a:t>Application to New Use Cases</a:t>
            </a:r>
            <a:endParaRPr lang="en-US" sz="880" dirty="0">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dirty="0">
                <a:latin typeface="Segoe UI" panose="020B0502040204020203" pitchFamily="34" charset="0"/>
                <a:cs typeface="Segoe UI" panose="020B0502040204020203" pitchFamily="34" charset="0"/>
              </a:rPr>
              <a:t>ChatGPT is an example.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0" dirty="0">
                <a:latin typeface="Segoe UI" panose="020B0502040204020203" pitchFamily="34" charset="0"/>
                <a:cs typeface="Segoe UI" panose="020B0502040204020203" pitchFamily="34" charset="0"/>
              </a:rPr>
              <a:t>Combines front-end UI and back-end generative AI model.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0" dirty="0">
                <a:latin typeface="Segoe UI" panose="020B0502040204020203" pitchFamily="34" charset="0"/>
                <a:cs typeface="Segoe UI" panose="020B0502040204020203" pitchFamily="34" charset="0"/>
              </a:rPr>
              <a:t>Available as a building block in OpenAI and Azure OpenAI APIs.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0" dirty="0">
                <a:latin typeface="Segoe UI" panose="020B0502040204020203" pitchFamily="34" charset="0"/>
                <a:cs typeface="Segoe UI" panose="020B0502040204020203" pitchFamily="34" charset="0"/>
              </a:rPr>
              <a:t>Developers customize for specific use cases.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2:40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86291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Estimated timing: </a:t>
            </a:r>
          </a:p>
          <a:p>
            <a:r>
              <a:rPr lang="en-US" dirty="0"/>
              <a:t>- Fundamentals of generative AI: 30 minutes</a:t>
            </a:r>
          </a:p>
          <a:p>
            <a:r>
              <a:rPr lang="en-US" dirty="0"/>
              <a:t>- Lab: Explore Bing Copilot: 10 minutes</a:t>
            </a:r>
          </a:p>
          <a:p>
            <a:r>
              <a:rPr lang="en-US" dirty="0"/>
              <a:t>- Fundamentals of Azure OpenAI Service: 30 minutes</a:t>
            </a:r>
          </a:p>
          <a:p>
            <a:r>
              <a:rPr lang="en-US" dirty="0"/>
              <a:t>- Explore responsible Generative AI: 10 minutes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7F103A-A677-41EC-8F8C-0770452452D4}" type="datetime8">
              <a:rPr lang="en-US" smtClean="0"/>
              <a:t>11/7/2023 2:40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ltLang="zh-CN" sz="882" b="1" i="0" kern="1200" dirty="0">
                <a:solidFill>
                  <a:schemeClr val="tx1"/>
                </a:solidFill>
                <a:effectLst/>
                <a:latin typeface="Segoe UI" panose="020B0502040204020203" pitchFamily="34" charset="0"/>
                <a:ea typeface="+mn-ea"/>
                <a:cs typeface="+mn-cs"/>
              </a:rPr>
              <a:t>GitHub Copilot</a:t>
            </a:r>
            <a:endParaRPr lang="en-US" b="0" i="0" dirty="0">
              <a:solidFill>
                <a:srgbClr val="374151"/>
              </a:solidFill>
              <a:effectLst/>
              <a:latin typeface="Segoe UI" panose="020B0502040204020203" pitchFamily="34" charset="0"/>
              <a:cs typeface="Segoe UI" panose="020B0502040204020203" pitchFamily="34" charset="0"/>
            </a:endParaRPr>
          </a:p>
          <a:p>
            <a:pPr algn="l">
              <a:buFont typeface="Arial" panose="020B0604020202020204" pitchFamily="34" charset="0"/>
              <a:buNone/>
            </a:pPr>
            <a:r>
              <a:rPr lang="en-US" b="0" i="0" dirty="0" err="1">
                <a:solidFill>
                  <a:srgbClr val="374151"/>
                </a:solidFill>
                <a:effectLst/>
                <a:latin typeface="Segoe UI" panose="020B0502040204020203" pitchFamily="34" charset="0"/>
                <a:cs typeface="Segoe UI" panose="020B0502040204020203" pitchFamily="34" charset="0"/>
              </a:rPr>
              <a:t>OpenAI</a:t>
            </a:r>
            <a:r>
              <a:rPr lang="en-US" b="0" i="0" dirty="0">
                <a:solidFill>
                  <a:srgbClr val="374151"/>
                </a:solidFill>
                <a:effectLst/>
                <a:latin typeface="Segoe UI" panose="020B0502040204020203" pitchFamily="34" charset="0"/>
                <a:cs typeface="Segoe UI" panose="020B0502040204020203" pitchFamily="34" charset="0"/>
              </a:rPr>
              <a:t> partnered with GitHub to create GitHub Copilot, which they call an AI pair programmer. GitHub Copilot integrates the power of </a:t>
            </a:r>
            <a:r>
              <a:rPr lang="en-US" b="0" i="0" dirty="0" err="1">
                <a:solidFill>
                  <a:srgbClr val="374151"/>
                </a:solidFill>
                <a:effectLst/>
                <a:latin typeface="Segoe UI" panose="020B0502040204020203" pitchFamily="34" charset="0"/>
                <a:cs typeface="Segoe UI" panose="020B0502040204020203" pitchFamily="34" charset="0"/>
              </a:rPr>
              <a:t>OpenAI</a:t>
            </a:r>
            <a:r>
              <a:rPr lang="en-US" b="0" i="0" dirty="0">
                <a:solidFill>
                  <a:srgbClr val="374151"/>
                </a:solidFill>
                <a:effectLst/>
                <a:latin typeface="Segoe UI" panose="020B0502040204020203" pitchFamily="34" charset="0"/>
                <a:cs typeface="Segoe UI" panose="020B0502040204020203" pitchFamily="34" charset="0"/>
              </a:rPr>
              <a:t> Codex into a plugin for developer environments like Visual Studio Code.</a:t>
            </a:r>
          </a:p>
          <a:p>
            <a:pPr algn="l">
              <a:buFont typeface="Arial" panose="020B0604020202020204" pitchFamily="34" charset="0"/>
              <a:buNone/>
            </a:pPr>
            <a:endParaRPr lang="en-US" b="0" i="0" dirty="0">
              <a:solidFill>
                <a:srgbClr val="374151"/>
              </a:solidFill>
              <a:effectLst/>
              <a:latin typeface="Segoe UI" panose="020B0502040204020203" pitchFamily="34" charset="0"/>
              <a:cs typeface="Segoe UI" panose="020B0502040204020203" pitchFamily="34" charset="0"/>
            </a:endParaRPr>
          </a:p>
          <a:p>
            <a:pPr algn="l">
              <a:buFont typeface="Arial" panose="020B0604020202020204" pitchFamily="34" charset="0"/>
              <a:buNone/>
            </a:pPr>
            <a:r>
              <a:rPr lang="en-US" b="0" i="0" dirty="0">
                <a:solidFill>
                  <a:srgbClr val="374151"/>
                </a:solidFill>
                <a:effectLst/>
                <a:latin typeface="Segoe UI" panose="020B0502040204020203" pitchFamily="34" charset="0"/>
                <a:cs typeface="Segoe UI" panose="020B0502040204020203" pitchFamily="34" charset="0"/>
              </a:rPr>
              <a:t>Once the plugin is installed and enabled, you can start writing your code, and GitHub Copilot starts automatically suggesting the remainder of the function based on code comments or the function name.</a:t>
            </a:r>
          </a:p>
          <a:p>
            <a:pPr algn="l">
              <a:buFont typeface="Arial" panose="020B0604020202020204" pitchFamily="34" charset="0"/>
              <a:buNone/>
            </a:pPr>
            <a:endParaRPr lang="en-US" b="0" i="0" dirty="0">
              <a:solidFill>
                <a:srgbClr val="374151"/>
              </a:solidFill>
              <a:effectLst/>
              <a:latin typeface="Segoe UI" panose="020B0502040204020203" pitchFamily="34" charset="0"/>
              <a:cs typeface="Segoe UI" panose="020B0502040204020203" pitchFamily="34" charset="0"/>
            </a:endParaRPr>
          </a:p>
          <a:p>
            <a:pPr algn="l">
              <a:buFont typeface="Arial" panose="020B0604020202020204" pitchFamily="34" charset="0"/>
              <a:buNone/>
            </a:pPr>
            <a:r>
              <a:rPr lang="en-US" b="0" i="0" dirty="0">
                <a:solidFill>
                  <a:srgbClr val="374151"/>
                </a:solidFill>
                <a:effectLst/>
                <a:latin typeface="Segoe UI" panose="020B0502040204020203" pitchFamily="34" charset="0"/>
                <a:cs typeface="Segoe UI" panose="020B0502040204020203" pitchFamily="34" charset="0"/>
              </a:rPr>
              <a:t>GitHub Copilot offers multiple suggestions for code completion, which you can tab through using keyboard shortcuts. When given informative code comments, it can even suggest a function name along with the complete function code.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2:40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86291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given the prompt "an elephant standing with a burger on top, style digital art", as shown in the above figure, the model generates digital art images depicting exactly what is asked for.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11/7/2023 2:40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1586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i="0">
                <a:latin typeface="Segoe UI Light"/>
                <a:cs typeface="Segoe UI Light"/>
              </a:rPr>
              <a:t>Instructors: we recommend you complete the exercise ahead of time. During class, you can demonstrate the service. </a:t>
            </a:r>
            <a:endParaRPr lang="en-US" sz="900" b="0" i="0">
              <a:solidFill>
                <a:srgbClr val="161616"/>
              </a:solidFill>
              <a:effectLst/>
              <a:latin typeface="Segoe UI" panose="020B0502040204020203" pitchFamily="34" charset="0"/>
            </a:endParaRPr>
          </a:p>
          <a:p>
            <a:r>
              <a:rPr lang="en-US" sz="900" b="0" i="0">
                <a:solidFill>
                  <a:srgbClr val="161616"/>
                </a:solidFill>
                <a:effectLst/>
                <a:latin typeface="Segoe UI" panose="020B0502040204020203" pitchFamily="34" charset="0"/>
              </a:rPr>
              <a:t>https://microsoftlearning.github.io/mslearn-ai-fundamentals/Instructions/Labs/13-azure-openai.html </a:t>
            </a:r>
          </a:p>
          <a:p>
            <a:endParaRPr lang="en-US" sz="900" b="0" i="0">
              <a:solidFill>
                <a:srgbClr val="161616"/>
              </a:solidFill>
              <a:effectLst/>
              <a:latin typeface="Segoe UI" panose="020B0502040204020203" pitchFamily="34" charset="0"/>
            </a:endParaRPr>
          </a:p>
          <a:p>
            <a:r>
              <a:rPr lang="en-US" sz="900" b="0" i="0">
                <a:solidFill>
                  <a:srgbClr val="161616"/>
                </a:solidFill>
                <a:effectLst/>
                <a:latin typeface="Segoe UI" panose="020B0502040204020203" pitchFamily="34" charset="0"/>
              </a:rPr>
              <a:t>Instructors: As access to Azure OpenAI service is by application, you can demo the lab in the link above. If you do not have access, you will also need to sign up for </a:t>
            </a:r>
            <a:r>
              <a:rPr lang="en-US" sz="900" b="1" i="0" u="none" strike="noStrike">
                <a:effectLst/>
                <a:latin typeface="Segoe UI" panose="020B0502040204020203" pitchFamily="34" charset="0"/>
                <a:hlinkClick r:id="rId3"/>
              </a:rPr>
              <a:t>Azure OpenAI access</a:t>
            </a:r>
            <a:r>
              <a:rPr lang="en-US" sz="900" b="0" i="0">
                <a:solidFill>
                  <a:srgbClr val="161616"/>
                </a:solidFill>
                <a:effectLst/>
                <a:latin typeface="Segoe UI" panose="020B0502040204020203" pitchFamily="34" charset="0"/>
              </a:rPr>
              <a:t> (including text and code models as well as DALL-E image generation).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2196C4-4D29-4011-9C14-36E31C65520E}" type="datetime8">
              <a:rPr lang="en-US" smtClean="0"/>
              <a:t>11/7/2023 2:40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747624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i="0" dirty="0">
                <a:solidFill>
                  <a:srgbClr val="000000"/>
                </a:solidFill>
                <a:effectLst/>
                <a:latin typeface="Segoe UI" panose="020B0502040204020203" pitchFamily="34" charset="0"/>
                <a:cs typeface="Segoe UI" panose="020B0502040204020203" pitchFamily="34" charset="0"/>
              </a:rPr>
              <a:t>https://learn.microsoft.com/training/modules/responsible-generative-ai/</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0" b="0" i="0" dirty="0">
              <a:solidFill>
                <a:srgbClr val="000000"/>
              </a:solidFill>
              <a:effectLst/>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i="0" dirty="0">
                <a:solidFill>
                  <a:srgbClr val="000000"/>
                </a:solidFill>
                <a:effectLst/>
                <a:latin typeface="Segoe UI" panose="020B0502040204020203" pitchFamily="34" charset="0"/>
                <a:cs typeface="Segoe UI" panose="020B0502040204020203" pitchFamily="34" charset="0"/>
              </a:rPr>
              <a:t>Let’s get started with the Learning Objective: </a:t>
            </a:r>
            <a:r>
              <a:rPr lang="en-US" sz="880" b="1" i="0" dirty="0">
                <a:solidFill>
                  <a:srgbClr val="161616"/>
                </a:solidFill>
                <a:effectLst/>
                <a:latin typeface="Segoe UI" panose="020B0502040204020203" pitchFamily="34" charset="0"/>
                <a:cs typeface="Segoe UI" panose="020B0502040204020203" pitchFamily="34" charset="0"/>
              </a:rPr>
              <a:t>Explore Responsible Generative AI</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0" b="1" i="0" dirty="0">
              <a:solidFill>
                <a:srgbClr val="161616"/>
              </a:solidFill>
              <a:effectLst/>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i="0" dirty="0">
                <a:solidFill>
                  <a:srgbClr val="161616"/>
                </a:solidFill>
                <a:effectLst/>
                <a:latin typeface="Segoe UI" panose="020B0502040204020203" pitchFamily="34" charset="0"/>
              </a:rPr>
              <a:t>The learning objective explores a set of guidelines for responsible generative AI that has been defined by experts at Microsoft. The guidelines for responsible generative AI build on </a:t>
            </a:r>
            <a:r>
              <a:rPr lang="en-US" sz="880" b="0" i="0" u="none" strike="noStrike" dirty="0">
                <a:effectLst/>
                <a:latin typeface="Segoe UI" panose="020B0502040204020203" pitchFamily="34" charset="0"/>
                <a:hlinkClick r:id="rId3"/>
              </a:rPr>
              <a:t>Microsoft's Responsible AI standard</a:t>
            </a:r>
            <a:r>
              <a:rPr lang="en-US" sz="880" b="0" i="0" dirty="0">
                <a:solidFill>
                  <a:srgbClr val="161616"/>
                </a:solidFill>
                <a:effectLst/>
                <a:latin typeface="Segoe UI" panose="020B0502040204020203" pitchFamily="34" charset="0"/>
              </a:rPr>
              <a:t> to account for specific considerations related to generative AI models.</a:t>
            </a:r>
            <a:endParaRPr lang="en-US" sz="880" b="0" i="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0" b="1" i="0" dirty="0">
              <a:solidFill>
                <a:srgbClr val="161616"/>
              </a:solidFill>
              <a:effectLst/>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955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The Microsoft guidance for responsible generative AI is designed to be practical and actionable. It defines a four stage process to develop and implement a plan for responsible AI when using generative models. The four stages in the process are:</a:t>
            </a:r>
          </a:p>
          <a:p>
            <a:endParaRPr lang="en-US" b="0" i="0" dirty="0">
              <a:solidFill>
                <a:srgbClr val="161616"/>
              </a:solidFill>
              <a:effectLst/>
              <a:latin typeface="Segoe UI" panose="020B0502040204020203" pitchFamily="34" charset="0"/>
            </a:endParaRPr>
          </a:p>
          <a:p>
            <a:pPr marL="228600" indent="-228600">
              <a:buFont typeface="+mj-lt"/>
              <a:buAutoNum type="arabicPeriod"/>
            </a:pPr>
            <a:r>
              <a:rPr lang="en-US" b="1" i="1" dirty="0">
                <a:solidFill>
                  <a:srgbClr val="161616"/>
                </a:solidFill>
                <a:effectLst/>
                <a:latin typeface="Segoe UI" panose="020B0502040204020203" pitchFamily="34" charset="0"/>
              </a:rPr>
              <a:t>Identify</a:t>
            </a:r>
            <a:r>
              <a:rPr lang="en-US" b="0" i="0" dirty="0">
                <a:solidFill>
                  <a:srgbClr val="161616"/>
                </a:solidFill>
                <a:effectLst/>
                <a:latin typeface="Segoe UI" panose="020B0502040204020203" pitchFamily="34" charset="0"/>
              </a:rPr>
              <a:t> potential harms that are relevant to your planned solution.</a:t>
            </a:r>
          </a:p>
          <a:p>
            <a:pPr marL="228600" indent="-228600">
              <a:buFont typeface="+mj-lt"/>
              <a:buAutoNum type="arabicPeriod"/>
            </a:pPr>
            <a:r>
              <a:rPr lang="en-US" b="1" i="1" dirty="0">
                <a:solidFill>
                  <a:srgbClr val="161616"/>
                </a:solidFill>
                <a:effectLst/>
                <a:latin typeface="Segoe UI" panose="020B0502040204020203" pitchFamily="34" charset="0"/>
              </a:rPr>
              <a:t>Measure</a:t>
            </a:r>
            <a:r>
              <a:rPr lang="en-US" b="0" i="0" dirty="0">
                <a:solidFill>
                  <a:srgbClr val="161616"/>
                </a:solidFill>
                <a:effectLst/>
                <a:latin typeface="Segoe UI" panose="020B0502040204020203" pitchFamily="34" charset="0"/>
              </a:rPr>
              <a:t> the presence of these harms in the outputs generated by your solution.</a:t>
            </a:r>
          </a:p>
          <a:p>
            <a:pPr marL="228600" indent="-228600">
              <a:buFont typeface="+mj-lt"/>
              <a:buAutoNum type="arabicPeriod"/>
            </a:pPr>
            <a:r>
              <a:rPr lang="en-US" b="1" i="1" dirty="0">
                <a:solidFill>
                  <a:srgbClr val="161616"/>
                </a:solidFill>
                <a:effectLst/>
                <a:latin typeface="Segoe UI" panose="020B0502040204020203" pitchFamily="34" charset="0"/>
              </a:rPr>
              <a:t>Mitigate</a:t>
            </a:r>
            <a:r>
              <a:rPr lang="en-US" b="0" i="0" dirty="0">
                <a:solidFill>
                  <a:srgbClr val="161616"/>
                </a:solidFill>
                <a:effectLst/>
                <a:latin typeface="Segoe UI" panose="020B0502040204020203" pitchFamily="34" charset="0"/>
              </a:rPr>
              <a:t> the harms at multiple layers in your solution to minimize their presence and impact, and ensure transparent communication about potential risks to users.</a:t>
            </a:r>
          </a:p>
          <a:p>
            <a:pPr marL="228600" indent="-228600">
              <a:buFont typeface="+mj-lt"/>
              <a:buAutoNum type="arabicPeriod"/>
            </a:pPr>
            <a:r>
              <a:rPr lang="en-US" b="1" i="1" dirty="0">
                <a:solidFill>
                  <a:srgbClr val="161616"/>
                </a:solidFill>
                <a:effectLst/>
                <a:latin typeface="Segoe UI" panose="020B0502040204020203" pitchFamily="34" charset="0"/>
              </a:rPr>
              <a:t>Operate</a:t>
            </a:r>
            <a:r>
              <a:rPr lang="en-US" b="0" i="0" dirty="0">
                <a:solidFill>
                  <a:srgbClr val="161616"/>
                </a:solidFill>
                <a:effectLst/>
                <a:latin typeface="Segoe UI" panose="020B0502040204020203" pitchFamily="34" charset="0"/>
              </a:rPr>
              <a:t> the solution responsibly by defining and following a deployment and operational readiness plan.</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These stages correspond closely to the functions in the </a:t>
            </a:r>
            <a:r>
              <a:rPr lang="en-US" b="1" i="0" u="none" strike="noStrike" dirty="0">
                <a:effectLst/>
                <a:latin typeface="Segoe UI" panose="020B0502040204020203" pitchFamily="34" charset="0"/>
                <a:hlinkClick r:id="rId3"/>
              </a:rPr>
              <a:t>NIST AI Risk Management Framework</a:t>
            </a:r>
            <a:r>
              <a:rPr lang="en-US" b="0" i="0" dirty="0">
                <a:solidFill>
                  <a:srgbClr val="161616"/>
                </a:solidFill>
                <a:effectLst/>
                <a:latin typeface="Segoe UI" panose="020B0502040204020203" pitchFamily="34" charset="0"/>
              </a:rPr>
              <a:t>.</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 remainder of this learning objective discusses each of these stages in detail, providing suggestions for actions you can take to implement a successful and responsible generative AI solution.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2:40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36060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i="0">
                <a:latin typeface="Segoe UI Light"/>
                <a:cs typeface="Segoe UI Light"/>
              </a:rPr>
              <a:t>Instructors: we recommend you complete the exercise ahead of time. During class, you can demonstrate the service. </a:t>
            </a:r>
          </a:p>
          <a:p>
            <a:r>
              <a:rPr lang="en-US" sz="900" b="0" i="0">
                <a:solidFill>
                  <a:srgbClr val="161616"/>
                </a:solidFill>
                <a:effectLst/>
                <a:latin typeface="Segoe UI" panose="020B0502040204020203" pitchFamily="34" charset="0"/>
              </a:rPr>
              <a:t>https://microsoftlearning.github.io/mslearn-ai-fundamentals/Instructions/Labs/14-azure-openai-content-filters.html</a:t>
            </a:r>
          </a:p>
          <a:p>
            <a:endParaRPr lang="en-US" sz="900" b="0" i="0">
              <a:solidFill>
                <a:srgbClr val="161616"/>
              </a:solidFill>
              <a:effectLst/>
              <a:latin typeface="Segoe UI" panose="020B0502040204020203" pitchFamily="34" charset="0"/>
            </a:endParaRPr>
          </a:p>
          <a:p>
            <a:r>
              <a:rPr lang="en-US" sz="900" b="0" i="0">
                <a:solidFill>
                  <a:srgbClr val="161616"/>
                </a:solidFill>
                <a:effectLst/>
                <a:latin typeface="Segoe UI" panose="020B0502040204020203" pitchFamily="34" charset="0"/>
              </a:rPr>
              <a:t>Instructors: As access to Azure OpenAI service is by application, you can demo the lab in the link above. If you do not have access, you will also need to sign up for </a:t>
            </a:r>
            <a:r>
              <a:rPr lang="en-US" sz="900" b="1" i="0" u="none" strike="noStrike">
                <a:effectLst/>
                <a:latin typeface="Segoe UI" panose="020B0502040204020203" pitchFamily="34" charset="0"/>
                <a:hlinkClick r:id="rId3"/>
              </a:rPr>
              <a:t>Azure OpenAI access</a:t>
            </a:r>
            <a:r>
              <a:rPr lang="en-US" sz="900" b="0" i="0">
                <a:solidFill>
                  <a:srgbClr val="161616"/>
                </a:solidFill>
                <a:effectLst/>
                <a:latin typeface="Segoe UI" panose="020B0502040204020203" pitchFamily="34" charset="0"/>
              </a:rPr>
              <a:t> (including text and code models as well as DALL-E image generation).</a:t>
            </a:r>
          </a:p>
          <a:p>
            <a:endParaRPr lang="en-US" sz="900" b="0" i="0">
              <a:solidFill>
                <a:srgbClr val="161616"/>
              </a:solidFill>
              <a:effectLst/>
              <a:latin typeface="Segoe UI" panose="020B0502040204020203" pitchFamily="34" charset="0"/>
            </a:endParaRPr>
          </a:p>
          <a:p>
            <a:endParaRPr lang="en-US" sz="900" b="0" i="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2196C4-4D29-4011-9C14-36E31C65520E}" type="datetime8">
              <a:rPr lang="en-US" smtClean="0"/>
              <a:t>11/7/2023 2:40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24852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reveal the correct answers.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26</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Encourage students to review the content on Learn for more information.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8551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2:40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https://learn.microsoft.com/training/modules/fundamentals-generative-ai/</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In this module you'll explore the way in which large language models (LLMs) enable AI applications and services to generate original content based on natural language input. You’ll also learn how generative AI enables the creation of AI-powered copilots that can assist humans in creative tasks.</a:t>
            </a:r>
            <a:endParaRPr lang="zh-CN" altLang="en-US" dirty="0"/>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By the end of this section, you'll be able to:</a:t>
            </a:r>
          </a:p>
          <a:p>
            <a:pPr marL="171450" indent="-171450">
              <a:buFont typeface="Arial" panose="020B0604020202020204" pitchFamily="34" charset="0"/>
              <a:buChar char="•"/>
            </a:pPr>
            <a:r>
              <a:rPr lang="en-US" altLang="zh-CN" sz="882" b="0" i="0" kern="1200" dirty="0">
                <a:solidFill>
                  <a:schemeClr val="tx1"/>
                </a:solidFill>
                <a:effectLst/>
                <a:latin typeface="Segoe UI" panose="020B0502040204020203" pitchFamily="34" charset="0"/>
                <a:ea typeface="+mn-ea"/>
                <a:cs typeface="+mn-cs"/>
              </a:rPr>
              <a:t>Understand generative AI's place in the development of artificial intelligence</a:t>
            </a:r>
          </a:p>
          <a:p>
            <a:pPr marL="171450" indent="-171450">
              <a:buFont typeface="Arial" panose="020B0604020202020204" pitchFamily="34" charset="0"/>
              <a:buChar char="•"/>
            </a:pPr>
            <a:r>
              <a:rPr lang="en-US" altLang="zh-CN" sz="882" b="0" i="0" kern="1200" dirty="0">
                <a:solidFill>
                  <a:schemeClr val="tx1"/>
                </a:solidFill>
                <a:effectLst/>
                <a:latin typeface="Segoe UI" panose="020B0502040204020203" pitchFamily="34" charset="0"/>
                <a:ea typeface="+mn-ea"/>
                <a:cs typeface="+mn-cs"/>
              </a:rPr>
              <a:t>Understand large language models and their role in intelligent applications</a:t>
            </a:r>
          </a:p>
          <a:p>
            <a:pPr marL="171450" indent="-171450">
              <a:buFont typeface="Arial" panose="020B0604020202020204" pitchFamily="34" charset="0"/>
              <a:buChar char="•"/>
            </a:pPr>
            <a:r>
              <a:rPr lang="en-US" altLang="zh-CN" sz="882" b="0" i="0" kern="1200" dirty="0">
                <a:solidFill>
                  <a:schemeClr val="tx1"/>
                </a:solidFill>
                <a:effectLst/>
                <a:latin typeface="Segoe UI" panose="020B0502040204020203" pitchFamily="34" charset="0"/>
                <a:ea typeface="+mn-ea"/>
                <a:cs typeface="+mn-cs"/>
              </a:rPr>
              <a:t>Describe how Azure OpenAI supports intelligent application creation</a:t>
            </a:r>
          </a:p>
          <a:p>
            <a:pPr marL="171450" indent="-171450">
              <a:buFont typeface="Arial" panose="020B0604020202020204" pitchFamily="34" charset="0"/>
              <a:buChar char="•"/>
            </a:pPr>
            <a:r>
              <a:rPr lang="en-US" altLang="zh-CN" sz="882" b="0" i="0" kern="1200" dirty="0">
                <a:solidFill>
                  <a:schemeClr val="tx1"/>
                </a:solidFill>
                <a:effectLst/>
                <a:latin typeface="Segoe UI" panose="020B0502040204020203" pitchFamily="34" charset="0"/>
                <a:ea typeface="+mn-ea"/>
                <a:cs typeface="+mn-cs"/>
              </a:rPr>
              <a:t>Describe examples of copilots and good prompts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0" dirty="0"/>
              <a:t>One popular example of such an application is </a:t>
            </a:r>
            <a:r>
              <a:rPr lang="en-US" altLang="zh-CN" sz="880" b="0" i="0" u="sng" dirty="0" err="1">
                <a:effectLst/>
                <a:latin typeface="Segoe UI" panose="020B0502040204020203" pitchFamily="34" charset="0"/>
                <a:hlinkClick r:id="rId3"/>
              </a:rPr>
              <a:t>ChatGPT</a:t>
            </a:r>
            <a:r>
              <a:rPr lang="en-US" altLang="zh-CN" sz="880" dirty="0"/>
              <a:t>, a chatbot created by </a:t>
            </a:r>
            <a:r>
              <a:rPr lang="en-US" altLang="zh-CN" sz="880" dirty="0" err="1"/>
              <a:t>OpenAI</a:t>
            </a:r>
            <a:r>
              <a:rPr lang="en-US" altLang="zh-CN" sz="880" dirty="0"/>
              <a:t>, an AI research company that partners closely with Microsoft.</a:t>
            </a:r>
          </a:p>
          <a:p>
            <a:endParaRPr lang="en-US" altLang="zh-CN" sz="880" dirty="0"/>
          </a:p>
          <a:p>
            <a:r>
              <a:rPr lang="en-US" altLang="zh-CN" sz="880" b="1" dirty="0"/>
              <a:t>Natural language generation</a:t>
            </a:r>
          </a:p>
          <a:p>
            <a:r>
              <a:rPr lang="en-US" altLang="zh-CN" sz="880" dirty="0"/>
              <a:t>To generate a natural language response, you might submit a request such as "</a:t>
            </a:r>
            <a:r>
              <a:rPr lang="en-US" altLang="zh-CN" sz="880" i="1" dirty="0"/>
              <a:t>Give me three ideas for a healthy breakfast including peppers.</a:t>
            </a:r>
            <a:r>
              <a:rPr lang="en-US" altLang="zh-CN" sz="880" dirty="0"/>
              <a:t>"</a:t>
            </a:r>
          </a:p>
          <a:p>
            <a:endParaRPr lang="en-US" altLang="zh-CN" sz="880" dirty="0"/>
          </a:p>
          <a:p>
            <a:r>
              <a:rPr lang="en-US" altLang="zh-CN" sz="880" b="1" dirty="0"/>
              <a:t>Image generation</a:t>
            </a:r>
          </a:p>
          <a:p>
            <a:r>
              <a:rPr lang="en-US" altLang="zh-CN" sz="880" dirty="0"/>
              <a:t>Some generative AI applications can interpret a natural language request and generate an appropriate image. For example, you might submit a request like "</a:t>
            </a:r>
            <a:r>
              <a:rPr lang="en-US" altLang="zh-CN" sz="880" i="1" dirty="0"/>
              <a:t>Create an image of an elephant eating a burger</a:t>
            </a:r>
            <a:r>
              <a:rPr lang="en-US" altLang="zh-CN" sz="880" dirty="0"/>
              <a:t>".</a:t>
            </a:r>
          </a:p>
          <a:p>
            <a:endParaRPr lang="en-US" altLang="zh-CN" sz="880" dirty="0"/>
          </a:p>
          <a:p>
            <a:r>
              <a:rPr lang="en-US" altLang="zh-CN" sz="880" b="1" dirty="0"/>
              <a:t>Code generation</a:t>
            </a:r>
          </a:p>
          <a:p>
            <a:r>
              <a:rPr lang="en-US" altLang="zh-CN" sz="880" dirty="0"/>
              <a:t>Some generative AI applications are designed to help software developers write code. For example, you could submit a request like "</a:t>
            </a:r>
            <a:r>
              <a:rPr lang="en-US" altLang="zh-CN" sz="880" b="0" i="1" dirty="0"/>
              <a:t>Show me how to code a game of tic-tac-toe with Python</a:t>
            </a:r>
            <a:r>
              <a:rPr lang="en-US" altLang="zh-CN" sz="880" dirty="0"/>
              <a:t>“.</a:t>
            </a:r>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11/7/2023 2:40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37671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While the mathematical principles behind these LLMs can be complex, a basic understanding of the architecture used to implement them can help you gain a conceptual understanding of how they work.</a:t>
            </a:r>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11/7/2023 2:40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69757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Don’t dwell too much on the details of the model architecture. The key points are on the slide. The next few slides will explore some of the main concepts in detail.</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Machine learning models for natural language processing have evolved over many years. Today's cutting-edge large language models are based on the </a:t>
            </a:r>
            <a:r>
              <a:rPr lang="en-US" altLang="zh-CN" sz="882" b="0" i="1" kern="1200" dirty="0">
                <a:solidFill>
                  <a:schemeClr val="tx1"/>
                </a:solidFill>
                <a:effectLst/>
                <a:latin typeface="Segoe UI" panose="020B0502040204020203" pitchFamily="34" charset="0"/>
                <a:ea typeface="+mn-ea"/>
                <a:cs typeface="+mn-cs"/>
              </a:rPr>
              <a:t>transformer</a:t>
            </a:r>
            <a:r>
              <a:rPr lang="en-US" altLang="zh-CN" sz="882" b="0" i="0" kern="1200" dirty="0">
                <a:solidFill>
                  <a:schemeClr val="tx1"/>
                </a:solidFill>
                <a:effectLst/>
                <a:latin typeface="Segoe UI" panose="020B0502040204020203" pitchFamily="34" charset="0"/>
                <a:ea typeface="+mn-ea"/>
                <a:cs typeface="+mn-cs"/>
              </a:rPr>
              <a:t> architecture, which builds on and extends some techniques that have been proven successful in modeling </a:t>
            </a:r>
            <a:r>
              <a:rPr lang="en-US" altLang="zh-CN" sz="882" b="0" i="1" kern="1200" dirty="0">
                <a:solidFill>
                  <a:schemeClr val="tx1"/>
                </a:solidFill>
                <a:effectLst/>
                <a:latin typeface="Segoe UI" panose="020B0502040204020203" pitchFamily="34" charset="0"/>
                <a:ea typeface="+mn-ea"/>
                <a:cs typeface="+mn-cs"/>
              </a:rPr>
              <a:t>vocabularies</a:t>
            </a:r>
            <a:r>
              <a:rPr lang="en-US" altLang="zh-CN" sz="882" b="0" i="0" kern="1200" dirty="0">
                <a:solidFill>
                  <a:schemeClr val="tx1"/>
                </a:solidFill>
                <a:effectLst/>
                <a:latin typeface="Segoe UI" panose="020B0502040204020203" pitchFamily="34" charset="0"/>
                <a:ea typeface="+mn-ea"/>
                <a:cs typeface="+mn-cs"/>
              </a:rPr>
              <a:t> to support NLP tasks - and in particular in generating language. Transformer models are trained with large volumes of text, enabling them to represent the semantic relationships between words and use those relationships to determine probable sequences of text that make sense. Transformer models with a large enough vocabulary are capable of generating language responses that are tough to distinguish from human responses.</a:t>
            </a:r>
          </a:p>
          <a:p>
            <a:endParaRPr lang="en-US" altLang="zh-CN" sz="882" b="0" i="0" kern="1200" dirty="0">
              <a:solidFill>
                <a:schemeClr val="tx1"/>
              </a:solidFill>
              <a:effectLst/>
              <a:latin typeface="Segoe UI" panose="020B0502040204020203" pitchFamily="34" charset="0"/>
              <a:ea typeface="+mn-ea"/>
              <a:cs typeface="+mn-cs"/>
            </a:endParaRPr>
          </a:p>
          <a:p>
            <a:r>
              <a:rPr lang="en-US" altLang="zh-CN" dirty="0"/>
              <a:t>In practice, the specific implementations of the architecture vary – for example, the Bidirectional Encoder Representations from Transformers (BERT) model developed by Google to support their search engine uses only the encoder block, while the Generative Pretrained Transformer (GPT) model developed by OpenAI uses only the decoder block.</a:t>
            </a:r>
          </a:p>
          <a:p>
            <a:endParaRPr lang="en-US" altLang="zh-CN" dirty="0"/>
          </a:p>
          <a:p>
            <a:r>
              <a:rPr lang="en-US" altLang="zh-CN" dirty="0"/>
              <a:t>While a complete explanation of every aspect of transformer models is beyond the scope of this module, an explanation of some of the key elements in a transformer can help you get a sense for how they support generative AI.</a:t>
            </a:r>
          </a:p>
          <a:p>
            <a:endParaRPr lang="zh-CN" alt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2:40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86309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800"/>
              </a:spcBef>
              <a:spcAft>
                <a:spcPct val="0"/>
              </a:spcAft>
            </a:pPr>
            <a:r>
              <a:rPr lang="en-US" sz="850" dirty="0">
                <a:latin typeface="Segoe UI"/>
                <a:cs typeface="Segoe UI"/>
              </a:rPr>
              <a:t>The first step in training a transformer model is to decompose the training text into </a:t>
            </a:r>
            <a:r>
              <a:rPr lang="en-US" sz="850" i="1" dirty="0">
                <a:latin typeface="Segoe UI"/>
                <a:cs typeface="Segoe UI"/>
              </a:rPr>
              <a:t>tokens</a:t>
            </a:r>
            <a:r>
              <a:rPr lang="en-US" sz="850" dirty="0">
                <a:latin typeface="Segoe UI"/>
                <a:cs typeface="Segoe UI"/>
              </a:rPr>
              <a:t> - in other words, identify each unique text value.</a:t>
            </a:r>
          </a:p>
          <a:p>
            <a:pPr>
              <a:lnSpc>
                <a:spcPct val="100000"/>
              </a:lnSpc>
              <a:spcBef>
                <a:spcPts val="600"/>
              </a:spcBef>
              <a:spcAft>
                <a:spcPct val="0"/>
              </a:spcAft>
            </a:pPr>
            <a:r>
              <a:rPr lang="en-US" sz="850" dirty="0">
                <a:latin typeface="Segoe UI"/>
                <a:cs typeface="Segoe UI"/>
              </a:rPr>
              <a:t>For the sake of simplicity, you can think of each distinct word in the training text as a token.</a:t>
            </a:r>
            <a:r>
              <a:rPr lang="en-US" sz="850" dirty="0">
                <a:solidFill>
                  <a:srgbClr val="000000"/>
                </a:solidFill>
                <a:latin typeface="Segoe UI"/>
                <a:ea typeface="宋体"/>
                <a:cs typeface="Segoe UI"/>
              </a:rPr>
              <a:t> </a:t>
            </a:r>
            <a:r>
              <a:rPr lang="en-US" altLang="zh-CN" sz="850" dirty="0">
                <a:solidFill>
                  <a:schemeClr val="tx2"/>
                </a:solidFill>
                <a:latin typeface="Segoe UI"/>
                <a:ea typeface="宋体"/>
                <a:cs typeface="Segoe UI"/>
              </a:rPr>
              <a:t>Though in reality, tokens can be generated for partial words, or combinations of words and punctuation.</a:t>
            </a:r>
            <a:endParaRPr lang="en-US" sz="850" dirty="0">
              <a:latin typeface="Segoe UI"/>
              <a:ea typeface="宋体"/>
              <a:cs typeface="Segoe UI"/>
            </a:endParaRPr>
          </a:p>
          <a:p>
            <a:endParaRPr lang="en-US" altLang="zh-CN" sz="880" dirty="0">
              <a:solidFill>
                <a:schemeClr val="tx2"/>
              </a:solidFill>
            </a:endParaRPr>
          </a:p>
          <a:p>
            <a:endParaRPr lang="en-US" altLang="zh-CN" sz="880" dirty="0">
              <a:solidFill>
                <a:schemeClr val="tx2"/>
              </a:solidFill>
            </a:endParaRPr>
          </a:p>
          <a:p>
            <a:r>
              <a:rPr lang="en-US" altLang="zh-CN" sz="880" b="0" i="0" kern="1200" dirty="0">
                <a:solidFill>
                  <a:schemeClr val="tx1"/>
                </a:solidFill>
                <a:effectLst/>
                <a:latin typeface="Segoe UI" panose="020B0502040204020203" pitchFamily="34" charset="0"/>
                <a:ea typeface="+mn-ea"/>
                <a:cs typeface="+mn-cs"/>
              </a:rPr>
              <a:t>As you continue to train the model, each new token in the training text is added to the vocabulary with appropriate token IDs:</a:t>
            </a:r>
          </a:p>
          <a:p>
            <a:pPr marL="171450" indent="-171450">
              <a:buFont typeface="Arial" panose="020B0604020202020204" pitchFamily="34" charset="0"/>
              <a:buChar char="•"/>
            </a:pPr>
            <a:r>
              <a:rPr lang="en-US" altLang="zh-CN" sz="880" b="0" i="0" kern="1200" dirty="0">
                <a:solidFill>
                  <a:schemeClr val="tx1"/>
                </a:solidFill>
                <a:effectLst/>
                <a:latin typeface="Segoe UI" panose="020B0502040204020203" pitchFamily="34" charset="0"/>
                <a:ea typeface="+mn-ea"/>
                <a:cs typeface="+mn-cs"/>
              </a:rPr>
              <a:t>“I” is 1</a:t>
            </a:r>
          </a:p>
          <a:p>
            <a:pPr marL="171450" indent="-171450">
              <a:buFont typeface="Arial" panose="020B0604020202020204" pitchFamily="34" charset="0"/>
              <a:buChar char="•"/>
            </a:pPr>
            <a:r>
              <a:rPr lang="en-US" altLang="zh-CN" sz="880" b="0" i="0" kern="1200" dirty="0">
                <a:solidFill>
                  <a:schemeClr val="tx1"/>
                </a:solidFill>
                <a:effectLst/>
                <a:latin typeface="Segoe UI" panose="020B0502040204020203" pitchFamily="34" charset="0"/>
                <a:ea typeface="+mn-ea"/>
                <a:cs typeface="+mn-cs"/>
              </a:rPr>
              <a:t>“heard” is 2</a:t>
            </a:r>
          </a:p>
          <a:p>
            <a:pPr marL="171450" indent="-171450">
              <a:buFont typeface="Arial" panose="020B0604020202020204" pitchFamily="34" charset="0"/>
              <a:buChar char="•"/>
            </a:pPr>
            <a:r>
              <a:rPr lang="en-US" altLang="zh-CN" sz="880" b="0" i="0" kern="1200" dirty="0">
                <a:solidFill>
                  <a:schemeClr val="tx1"/>
                </a:solidFill>
                <a:effectLst/>
                <a:latin typeface="Segoe UI" panose="020B0502040204020203" pitchFamily="34" charset="0"/>
                <a:ea typeface="+mn-ea"/>
                <a:cs typeface="+mn-cs"/>
              </a:rPr>
              <a:t>“a” is 3</a:t>
            </a:r>
          </a:p>
          <a:p>
            <a:pPr marL="171450" indent="-171450">
              <a:buFont typeface="Arial" panose="020B0604020202020204" pitchFamily="34" charset="0"/>
              <a:buChar char="•"/>
            </a:pPr>
            <a:r>
              <a:rPr lang="en-US" altLang="zh-CN" sz="880" b="0" i="0" kern="1200" dirty="0">
                <a:solidFill>
                  <a:schemeClr val="tx1"/>
                </a:solidFill>
                <a:effectLst/>
                <a:latin typeface="Segoe UI" panose="020B0502040204020203" pitchFamily="34" charset="0"/>
                <a:ea typeface="+mn-ea"/>
                <a:cs typeface="+mn-cs"/>
              </a:rPr>
              <a:t>“dog” is 4 </a:t>
            </a:r>
            <a:endParaRPr lang="en-US" altLang="zh-CN" sz="880" b="0" i="1" kern="1200" dirty="0">
              <a:solidFill>
                <a:schemeClr val="tx1"/>
              </a:solidFill>
              <a:effectLst/>
              <a:latin typeface="Segoe UI" panose="020B0502040204020203" pitchFamily="34" charset="0"/>
              <a:ea typeface="+mn-ea"/>
              <a:cs typeface="+mn-cs"/>
            </a:endParaRPr>
          </a:p>
          <a:p>
            <a:endParaRPr lang="en-US" altLang="zh-CN" sz="880" b="0" i="0" kern="1200" dirty="0">
              <a:solidFill>
                <a:schemeClr val="tx1"/>
              </a:solidFill>
              <a:effectLst/>
              <a:latin typeface="Segoe UI" panose="020B0502040204020203" pitchFamily="34" charset="0"/>
              <a:ea typeface="+mn-ea"/>
              <a:cs typeface="+mn-cs"/>
            </a:endParaRPr>
          </a:p>
          <a:p>
            <a:r>
              <a:rPr lang="en-US" altLang="zh-CN" sz="880" b="0" i="0" kern="1200" dirty="0">
                <a:solidFill>
                  <a:schemeClr val="tx1"/>
                </a:solidFill>
                <a:effectLst/>
                <a:latin typeface="Segoe UI" panose="020B0502040204020203" pitchFamily="34" charset="0"/>
                <a:ea typeface="+mn-ea"/>
                <a:cs typeface="+mn-cs"/>
              </a:rPr>
              <a:t>With a sufficiently large set of training text, a vocabulary of many thousands of tokens could be compiled.</a:t>
            </a:r>
          </a:p>
          <a:p>
            <a:endParaRPr lang="zh-CN" altLang="en-US" sz="880"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11/7/2023 2:40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10644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While it may be convenient to represent tokens as simple IDs - essentially creating an index for all the words in the vocabulary, they don't tell us anything about the meaning of the words, or the relationships between them. To create a vocabulary that encapsulates semantic relationships between the tokens, we define contextual vectors, known as </a:t>
            </a:r>
            <a:r>
              <a:rPr lang="en-US" altLang="zh-CN" sz="882" b="0" i="1" kern="1200" dirty="0">
                <a:solidFill>
                  <a:schemeClr val="tx1"/>
                </a:solidFill>
                <a:effectLst/>
                <a:latin typeface="Segoe UI" panose="020B0502040204020203" pitchFamily="34" charset="0"/>
                <a:ea typeface="+mn-ea"/>
                <a:cs typeface="+mn-cs"/>
              </a:rPr>
              <a:t>embeddings</a:t>
            </a:r>
            <a:r>
              <a:rPr lang="en-US" altLang="zh-CN" sz="882" b="0" i="0" kern="1200" dirty="0">
                <a:solidFill>
                  <a:schemeClr val="tx1"/>
                </a:solidFill>
                <a:effectLst/>
                <a:latin typeface="Segoe UI" panose="020B0502040204020203" pitchFamily="34" charset="0"/>
                <a:ea typeface="+mn-ea"/>
                <a:cs typeface="+mn-cs"/>
              </a:rPr>
              <a:t>, for them. Vectors are multi-valued numeric representations of information, for example [10, 3, 1] in which each numeric element represents a particular attribute of the information. For language tokens, each element of a token's vector represents some semantic attribute of the token. The specific categories for the elements of the vectors in a language model are determined during training based on how commonly words are used together or in similar contexts.</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It can be useful to think of the elements in a token embedding vector as </a:t>
            </a:r>
            <a:r>
              <a:rPr lang="en-US" altLang="zh-CN" sz="882" b="0" i="1" kern="1200" dirty="0">
                <a:solidFill>
                  <a:schemeClr val="tx1"/>
                </a:solidFill>
                <a:effectLst/>
                <a:latin typeface="Segoe UI" panose="020B0502040204020203" pitchFamily="34" charset="0"/>
                <a:ea typeface="+mn-ea"/>
                <a:cs typeface="+mn-cs"/>
              </a:rPr>
              <a:t>coordinates</a:t>
            </a:r>
            <a:r>
              <a:rPr lang="en-US" altLang="zh-CN" sz="882" b="0" i="0" kern="1200" dirty="0">
                <a:solidFill>
                  <a:schemeClr val="tx1"/>
                </a:solidFill>
                <a:effectLst/>
                <a:latin typeface="Segoe UI" panose="020B0502040204020203" pitchFamily="34" charset="0"/>
                <a:ea typeface="+mn-ea"/>
                <a:cs typeface="+mn-cs"/>
              </a:rPr>
              <a:t> in multidimensional space, so that each token occupies a specific "location." The closer tokens are to one another along a particular dimension, the more semantically related they are. In other words, related words are grouped closer together.</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50" b="0" i="0" kern="1200" dirty="0">
                <a:solidFill>
                  <a:schemeClr val="tx1"/>
                </a:solidFill>
                <a:effectLst/>
                <a:latin typeface="Segoe UI"/>
                <a:ea typeface="宋体"/>
                <a:cs typeface="Segoe UI"/>
              </a:rPr>
              <a:t>The locations of the tokens in the embeddings space include some information about how closely the tokens are related to one another. </a:t>
            </a:r>
            <a:endParaRPr lang="en-US" altLang="zh-CN" sz="850" dirty="0">
              <a:latin typeface="Segoe UI"/>
              <a:ea typeface="宋体"/>
              <a:cs typeface="Segoe UI"/>
            </a:endParaRPr>
          </a:p>
          <a:p>
            <a:r>
              <a:rPr lang="en-US" altLang="zh-CN" sz="850" dirty="0">
                <a:latin typeface="Segoe UI"/>
                <a:ea typeface="宋体"/>
                <a:cs typeface="Segoe UI"/>
              </a:rPr>
              <a:t>In the previous example, we looked at one sentence. Now imagine the sentence is part of a whole book of text. We have tokenized all the text, and now we map the relationship between tokens based on what tokens they often appear next to.</a:t>
            </a:r>
          </a:p>
          <a:p>
            <a:endParaRPr lang="en-US" altLang="zh-CN" sz="850" dirty="0">
              <a:latin typeface="Segoe UI"/>
              <a:ea typeface="宋体"/>
              <a:cs typeface="Segoe UI"/>
            </a:endParaRPr>
          </a:p>
          <a:p>
            <a:r>
              <a:rPr lang="en-US" altLang="zh-CN" sz="850" b="0" i="0" kern="1200" dirty="0">
                <a:solidFill>
                  <a:schemeClr val="tx1"/>
                </a:solidFill>
                <a:effectLst/>
                <a:latin typeface="Segoe UI"/>
                <a:ea typeface="宋体"/>
                <a:cs typeface="Segoe UI"/>
              </a:rPr>
              <a:t>For example, the token for "dog" is close to "cat" and also to "bark." The tokens for "cat" and "bark" are close to "meow." The token for "skateboard" is further away from the other tokens.</a:t>
            </a:r>
            <a:endParaRPr lang="en-US" dirty="0"/>
          </a:p>
          <a:p>
            <a:endParaRPr lang="en-US" altLang="zh-CN" sz="882" b="1" i="0" kern="1200" dirty="0">
              <a:solidFill>
                <a:schemeClr val="tx1"/>
              </a:solidFill>
              <a:effectLst/>
              <a:latin typeface="Segoe UI" panose="020B0502040204020203" pitchFamily="34" charset="0"/>
              <a:ea typeface="+mn-ea"/>
              <a:cs typeface="+mn-cs"/>
            </a:endParaRPr>
          </a:p>
          <a:p>
            <a:r>
              <a:rPr lang="en-US" altLang="zh-CN" sz="882" b="1" i="0" kern="1200" dirty="0">
                <a:solidFill>
                  <a:schemeClr val="tx1"/>
                </a:solidFill>
                <a:effectLst/>
                <a:latin typeface="Segoe UI" panose="020B0502040204020203" pitchFamily="34" charset="0"/>
                <a:ea typeface="+mn-ea"/>
                <a:cs typeface="+mn-cs"/>
              </a:rPr>
              <a:t>Note:</a:t>
            </a:r>
          </a:p>
          <a:p>
            <a:r>
              <a:rPr lang="en-US" altLang="zh-CN" sz="882" b="0" i="0" kern="1200" dirty="0">
                <a:solidFill>
                  <a:schemeClr val="tx1"/>
                </a:solidFill>
                <a:effectLst/>
                <a:latin typeface="Segoe UI" panose="020B0502040204020203" pitchFamily="34" charset="0"/>
                <a:ea typeface="+mn-ea"/>
                <a:cs typeface="+mn-cs"/>
              </a:rPr>
              <a:t>The previous example shows a simple example model in which each embedding has only three dimensions. Real language models have many more dimensions.</a:t>
            </a:r>
          </a:p>
          <a:p>
            <a:r>
              <a:rPr lang="en-US" altLang="zh-CN" sz="882" b="0" i="0" kern="1200" dirty="0">
                <a:solidFill>
                  <a:schemeClr val="tx1"/>
                </a:solidFill>
                <a:effectLst/>
                <a:latin typeface="Segoe UI" panose="020B0502040204020203" pitchFamily="34" charset="0"/>
                <a:ea typeface="+mn-ea"/>
                <a:cs typeface="+mn-cs"/>
              </a:rPr>
              <a:t>There are multiple ways you can calculate appropriate embeddings for a given set of tokens, including language modeling algorithms like </a:t>
            </a:r>
            <a:r>
              <a:rPr lang="en-US" altLang="zh-CN" sz="882" b="0" i="1" kern="1200" dirty="0">
                <a:solidFill>
                  <a:schemeClr val="tx1"/>
                </a:solidFill>
                <a:effectLst/>
                <a:latin typeface="Segoe UI" panose="020B0502040204020203" pitchFamily="34" charset="0"/>
                <a:ea typeface="+mn-ea"/>
                <a:cs typeface="+mn-cs"/>
              </a:rPr>
              <a:t>Word2Vec</a:t>
            </a:r>
            <a:r>
              <a:rPr lang="en-US" altLang="zh-CN" sz="882" b="0" i="0" kern="1200" dirty="0">
                <a:solidFill>
                  <a:schemeClr val="tx1"/>
                </a:solidFill>
                <a:effectLst/>
                <a:latin typeface="Segoe UI" panose="020B0502040204020203" pitchFamily="34" charset="0"/>
                <a:ea typeface="+mn-ea"/>
                <a:cs typeface="+mn-cs"/>
              </a:rPr>
              <a:t> or the </a:t>
            </a:r>
            <a:r>
              <a:rPr lang="en-US" altLang="zh-CN" sz="882" b="0" i="1" kern="1200" dirty="0">
                <a:solidFill>
                  <a:schemeClr val="tx1"/>
                </a:solidFill>
                <a:effectLst/>
                <a:latin typeface="Segoe UI" panose="020B0502040204020203" pitchFamily="34" charset="0"/>
                <a:ea typeface="+mn-ea"/>
                <a:cs typeface="+mn-cs"/>
              </a:rPr>
              <a:t>encoder</a:t>
            </a:r>
            <a:r>
              <a:rPr lang="en-US" altLang="zh-CN" sz="882" b="0" i="0" kern="1200" dirty="0">
                <a:solidFill>
                  <a:schemeClr val="tx1"/>
                </a:solidFill>
                <a:effectLst/>
                <a:latin typeface="Segoe UI" panose="020B0502040204020203" pitchFamily="34" charset="0"/>
                <a:ea typeface="+mn-ea"/>
                <a:cs typeface="+mn-cs"/>
              </a:rPr>
              <a:t> block in a transformer model.</a:t>
            </a:r>
          </a:p>
          <a:p>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11/7/2023 2:40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77810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3">
            <a:extLst>
              <a:ext uri="{FF2B5EF4-FFF2-40B4-BE49-F238E27FC236}">
                <a16:creationId xmlns:a16="http://schemas.microsoft.com/office/drawing/2014/main" id="{373E1CE9-82A3-4B38-E93E-8A1B209E8884}"/>
              </a:ext>
            </a:extLst>
          </p:cNvPr>
          <p:cNvSpPr>
            <a:spLocks noGrp="1"/>
          </p:cNvSpPr>
          <p:nvPr>
            <p:ph type="pic" sz="quarter" idx="10"/>
          </p:nvPr>
        </p:nvSpPr>
        <p:spPr>
          <a:xfrm>
            <a:off x="5299075" y="0"/>
            <a:ext cx="6892925" cy="6858000"/>
          </a:xfrm>
          <a:solidFill>
            <a:schemeClr val="bg2"/>
          </a:solidFill>
        </p:spPr>
        <p:txBody>
          <a:bodyPr tIns="2743200"/>
          <a:lstStyle>
            <a:lvl1pPr marL="0" indent="0" algn="ctr">
              <a:buNone/>
              <a:defRPr b="0">
                <a:solidFill>
                  <a:schemeClr val="tx1"/>
                </a:solidFill>
              </a:defRPr>
            </a:lvl1p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2008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7564348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28237489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161450624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4174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30811641"/>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71742282"/>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41329944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563232195"/>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3470505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2109820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989995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9992910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47195579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409258403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BD9447C8-1E9E-8255-CCF0-B59261549A4A}"/>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80DBC1D4-FDC0-8FB6-568C-DF09F7182FA5}"/>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B8D2BEA8-33B3-ED47-7F96-DE6DDAF4160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15" name="Group 14">
            <a:extLst>
              <a:ext uri="{FF2B5EF4-FFF2-40B4-BE49-F238E27FC236}">
                <a16:creationId xmlns:a16="http://schemas.microsoft.com/office/drawing/2014/main" id="{935669BA-7C59-D54B-3BE4-F370E1D6A8C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50143BFF-7967-FBE3-0DAC-7499DEAC5ADB}"/>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065970B3-162D-B0A6-1E6C-68137ABF47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5617487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88658465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51786142"/>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3303361772"/>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62349184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197546293"/>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483541827"/>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060037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48938937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131379351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4189053068"/>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457924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981842731"/>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1204820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7513268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079C5FA9-9169-C9AB-23E2-67A6383A0D9C}"/>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082F0737-9A38-C75D-59A8-492FFEAFE3D4}"/>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9C7913A4-4182-5A10-9527-0FC6C54ED36F}"/>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F6B4F12D-C298-EBCA-B059-4A76EEC0A76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93612126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34353588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8CBE6F84-38E7-DBB0-B051-F5F17D0639F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003015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9889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31740357"/>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1759588"/>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701255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983173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32979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590469"/>
      </p:ext>
    </p:extLst>
  </p:cSld>
  <p:clrMapOvr>
    <a:masterClrMapping/>
  </p:clrMapOvr>
  <p:transition>
    <p:fade/>
  </p:transition>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34345"/>
      </p:ext>
    </p:extLst>
  </p:cSld>
  <p:clrMapOvr>
    <a:masterClrMapping/>
  </p:clrMapOvr>
  <p:transition>
    <p:fade/>
  </p:transition>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67495227"/>
      </p:ext>
    </p:extLst>
  </p:cSld>
  <p:clrMapOvr>
    <a:masterClrMapping/>
  </p:clrMapOvr>
  <p:transition>
    <p:fade/>
  </p:transition>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DFA0C45D-2ED4-776D-F4FF-C1BFAAD85F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5472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3490874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5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243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8245445"/>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518833"/>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DE56A00-37A0-646B-7CF3-F6A0769E94BD}"/>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35657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5" pos="4024">
          <p15:clr>
            <a:srgbClr val="5ACBF0"/>
          </p15:clr>
        </p15:guide>
        <p15:guide id="6" pos="364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34112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side by sid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bg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8BCDB4F1-41DE-E317-0DB0-D94317566060}"/>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22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473209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userDrawn="1">
          <p15:clr>
            <a:srgbClr val="FBAE40"/>
          </p15:clr>
        </p15:guide>
        <p15:guide id="28" orient="horz" pos="709" userDrawn="1">
          <p15:clr>
            <a:srgbClr val="FBAE40"/>
          </p15:clr>
        </p15:guide>
        <p15:guide id="29" pos="683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pic>
        <p:nvPicPr>
          <p:cNvPr id="4" name="Picture 3">
            <a:extLst>
              <a:ext uri="{FF2B5EF4-FFF2-40B4-BE49-F238E27FC236}">
                <a16:creationId xmlns:a16="http://schemas.microsoft.com/office/drawing/2014/main" id="{9B76D086-5DF3-7764-0A60-5EFD1FF43D1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D35C2B24-4ADB-4AFB-43CE-5E9D4DC89F0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3751739B-2E38-15FF-8950-37BEDF6A0093}"/>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097149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537900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BA1ACC46-DD92-75CB-E612-4F3333FDFC13}"/>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338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BFBEB118-3401-C23A-5E10-D7D76C6D28A6}"/>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433767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8DC49607-3509-A43C-29E6-170A38BFD37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9346364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38048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17E07155-4B4C-E07F-17FC-A54412F9656D}"/>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DFEB6518-317D-B509-E4A7-A6393940747F}"/>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51431D08-9202-7224-B37B-367C8DA4B343}"/>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D6EB4289-6685-F201-B242-125AEF7BB04D}"/>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6CC6FB00-3A58-3083-1658-55FCD9EFD36B}"/>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2D2C0995-6EDD-519B-6FEC-CEB38302280E}"/>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335519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8E5773B5-B175-18E8-A0B7-00819888F48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781F222C-8AB2-FFF1-3B20-CF4593FF0432}"/>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DA3EBE97-46C1-B66B-59B0-91FD17D9A2B4}"/>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431E916B-03A0-1E63-1D93-632A9F76D311}"/>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3621711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988729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B863E0B3-8115-A5FA-A33F-6AB5822C0B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98369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40947809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281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925256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pic>
        <p:nvPicPr>
          <p:cNvPr id="4" name="Picture 3">
            <a:extLst>
              <a:ext uri="{FF2B5EF4-FFF2-40B4-BE49-F238E27FC236}">
                <a16:creationId xmlns:a16="http://schemas.microsoft.com/office/drawing/2014/main" id="{E4D61896-10B7-B199-B46E-F4F5E27F1D9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192F84A7-8790-DEAA-D1CD-80024D0769DE}"/>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D1931213-1334-C3B1-073C-085D8D214193}"/>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704306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18B9C5C3-4A6D-D62D-6068-A9E4226D4392}"/>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36220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CDE914B-9E89-777C-D55A-4C71127CBE66}"/>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7307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423374537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20617202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222247303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77304339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5814882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4048785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7615378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623779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243353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6802155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605880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521486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30946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021923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3872502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120152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226927"/>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543919949"/>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4931112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0043631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215132807"/>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46170905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15160531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97600940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0789950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63868845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CC1E409B-ED57-39A1-9804-758062901A06}"/>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D8DC5FCA-02FB-F6B1-A72E-01D90280CD5F}"/>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F3894520-CEAC-FEBA-C701-2A58033DAF28}"/>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89E05C5D-5A1B-C26C-B44B-C462274BA7E6}"/>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CEB3E6DB-91DD-B47A-6F90-36150B01B83A}"/>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2BC2EE5A-1C4D-03A1-157E-B64CA68D9A95}"/>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3181389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40606214"/>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02845564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6596376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97117615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783434885"/>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4140904"/>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685421723"/>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65284027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80869575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66849658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42590094"/>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1256940355"/>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93271"/>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20768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699096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0B074F14-A336-D182-0AB1-AB76522C5B45}"/>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609149D2-29D5-3F04-04A2-FDD3FE7726A5}"/>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62AB0011-6053-90C2-B1F0-358A434DD82E}"/>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A84539E7-377B-A548-E54C-3308A7EBD01A}"/>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3394735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19904910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2940BC11-BA3C-94AB-0E2B-00A33C86D29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5392673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19955653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86739661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8902454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11481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381083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76299"/>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6037173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1306206"/>
      </p:ext>
    </p:extLst>
  </p:cSld>
  <p:clrMapOvr>
    <a:masterClrMapping/>
  </p:clrMapOvr>
  <p:transition>
    <p:fade/>
  </p:transition>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639041"/>
      </p:ext>
    </p:extLst>
  </p:cSld>
  <p:clrMapOvr>
    <a:masterClrMapping/>
  </p:clrMapOvr>
  <p:transition>
    <p:fade/>
  </p:transition>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3307C9F5-757B-E011-E25E-7992E93F4B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76816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0113214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59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6083425"/>
      </p:ext>
    </p:extLst>
  </p:cSld>
  <p:clrMapOvr>
    <a:masterClrMapping/>
  </p:clrMapOvr>
  <p:transition>
    <p:fade/>
  </p:transition>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793505"/>
      </p:ext>
    </p:extLst>
  </p:cSld>
  <p:clrMapOvr>
    <a:masterClrMapping/>
  </p:clrMapOvr>
  <p:transition>
    <p:fade/>
  </p:transition>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pic>
        <p:nvPicPr>
          <p:cNvPr id="4" name="Picture 3">
            <a:extLst>
              <a:ext uri="{FF2B5EF4-FFF2-40B4-BE49-F238E27FC236}">
                <a16:creationId xmlns:a16="http://schemas.microsoft.com/office/drawing/2014/main" id="{DB3A398E-611E-E6E6-9097-4EE892A56D9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675EDD39-23DD-4DD1-D2F0-A8E3857C82D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01E5F4C1-F485-5452-C2BC-336A4D3CB45C}"/>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2297386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0512ADC4-B653-ECC2-D184-A5F75967C7AE}"/>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1056744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F39AA81A-5C5B-B92D-2F5A-DF2C58CC0AC4}"/>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8890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173946983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461639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1024300875"/>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117389875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366533625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2718225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886676177"/>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7674579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30252567"/>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264429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018237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1099662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theme" Target="../theme/theme4.xml"/><Relationship Id="rId1"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slideLayout" Target="../slideLayouts/slideLayout79.xml"/><Relationship Id="rId55" Type="http://schemas.openxmlformats.org/officeDocument/2006/relationships/slideLayout" Target="../slideLayouts/slideLayout84.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slideLayout" Target="../slideLayouts/slideLayout82.xml"/><Relationship Id="rId5" Type="http://schemas.openxmlformats.org/officeDocument/2006/relationships/slideLayout" Target="../slideLayouts/slideLayout34.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56" Type="http://schemas.openxmlformats.org/officeDocument/2006/relationships/slideLayout" Target="../slideLayouts/slideLayout85.xml"/><Relationship Id="rId8" Type="http://schemas.openxmlformats.org/officeDocument/2006/relationships/slideLayout" Target="../slideLayouts/slideLayout37.xml"/><Relationship Id="rId51" Type="http://schemas.openxmlformats.org/officeDocument/2006/relationships/slideLayout" Target="../slideLayouts/slideLayout80.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54" Type="http://schemas.openxmlformats.org/officeDocument/2006/relationships/slideLayout" Target="../slideLayouts/slideLayout8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 Id="rId57" Type="http://schemas.openxmlformats.org/officeDocument/2006/relationships/theme" Target="../theme/theme5.xml"/><Relationship Id="rId10" Type="http://schemas.openxmlformats.org/officeDocument/2006/relationships/slideLayout" Target="../slideLayouts/slideLayout39.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theme" Target="../theme/theme6.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a:cxnSpLocks/>
          </p:cNvCxnSpPr>
          <p:nvPr userDrawn="1"/>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5487" r:id="rId2"/>
    <p:sldLayoutId id="2147485488" r:id="rId3"/>
    <p:sldLayoutId id="2147485489" r:id="rId4"/>
    <p:sldLayoutId id="2147485490" r:id="rId5"/>
    <p:sldLayoutId id="2147485491" r:id="rId6"/>
    <p:sldLayoutId id="2147485492" r:id="rId7"/>
    <p:sldLayoutId id="2147485493" r:id="rId8"/>
    <p:sldLayoutId id="2147485494" r:id="rId9"/>
    <p:sldLayoutId id="2147485495" r:id="rId10"/>
    <p:sldLayoutId id="2147485496" r:id="rId11"/>
    <p:sldLayoutId id="2147485497" r:id="rId1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6180697"/>
      </p:ext>
    </p:extLst>
  </p:cSld>
  <p:clrMap bg1="lt1" tx1="dk1" bg2="lt2" tx2="dk2" accent1="accent1" accent2="accent2" accent3="accent3" accent4="accent4" accent5="accent5" accent6="accent6" hlink="hlink" folHlink="folHlink"/>
  <p:sldLayoutIdLst>
    <p:sldLayoutId id="214748548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a:cxnSpLocks/>
          </p:cNvCxnSpPr>
          <p:nvPr/>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a:spLocks/>
          </p:cNvSpPr>
          <p:nvPr/>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sp>
        <p:nvSpPr>
          <p:cNvPr id="5" name="Title Placeholder 1">
            <a:extLst>
              <a:ext uri="{FF2B5EF4-FFF2-40B4-BE49-F238E27FC236}">
                <a16:creationId xmlns:a16="http://schemas.microsoft.com/office/drawing/2014/main" id="{D97254DC-F5CE-963D-5483-3DDE1A4BAE70}"/>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6" name="Text Placeholder 3">
            <a:extLst>
              <a:ext uri="{FF2B5EF4-FFF2-40B4-BE49-F238E27FC236}">
                <a16:creationId xmlns:a16="http://schemas.microsoft.com/office/drawing/2014/main" id="{22085645-E01E-B1A4-6B8B-DBE0D7C9F6A4}"/>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ID" hidden="1">
            <a:extLst>
              <a:ext uri="{FF2B5EF4-FFF2-40B4-BE49-F238E27FC236}">
                <a16:creationId xmlns:a16="http://schemas.microsoft.com/office/drawing/2014/main" id="{90426415-5578-AD17-0C5D-2600B788CE91}"/>
              </a:ext>
            </a:extLst>
          </p:cNvPr>
          <p:cNvGrpSpPr/>
          <p:nvPr userDrawn="1"/>
        </p:nvGrpSpPr>
        <p:grpSpPr>
          <a:xfrm>
            <a:off x="0" y="0"/>
            <a:ext cx="12192000" cy="6858000"/>
            <a:chOff x="0" y="0"/>
            <a:chExt cx="12192000" cy="6858000"/>
          </a:xfrm>
        </p:grpSpPr>
        <p:cxnSp>
          <p:nvCxnSpPr>
            <p:cNvPr id="34" name="Straight Connector 33">
              <a:extLst>
                <a:ext uri="{FF2B5EF4-FFF2-40B4-BE49-F238E27FC236}">
                  <a16:creationId xmlns:a16="http://schemas.microsoft.com/office/drawing/2014/main" id="{49F9050A-ADF8-682C-B85F-488DCA54A58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0FF7C4-23F8-EFFB-81ED-DAA5A0BFD4D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592F76-7B91-578D-5ACE-B6ECB542286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D11731-D65F-17C6-951B-1C74D4B31915}"/>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003C4E3-CFDB-D543-3FA7-7E65A3BF060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5701C6A-3F9B-9BC6-3584-2DC6E4BA9E3B}"/>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C2BAFAF-E503-4B48-BDBB-EACF006573A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71DA768-9E80-4D3B-206F-61B5DEBD723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45EDF1-C5D1-D1BD-16FB-E3052DEB4077}"/>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1C003DA-E17A-BD8A-A6BF-91F5C3BF350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FEE14C6-CBBD-3DF5-50FD-EF51DE105D3B}"/>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CE4255-F41B-FB8F-D06C-4514046400B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5FCA9F-0168-FDB5-09AE-12FC82ECB7C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D497F7-500A-484F-F851-EAB2D16C36B5}"/>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A5D7F8-355C-F1AD-C2AB-F95E391C6CAC}"/>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ABF36E-A596-2DE8-4D3F-4E02DEFAD45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A9BE86-79AA-3323-616D-3E4B8ADC2FC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255FF7-2ACF-D078-94EC-27E9C063093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A863F2F-5DBB-3288-F27F-02AF4CDE30B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0B63F54-3C67-4A76-41B4-D557631FBEF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3A3EA6A-B361-C66A-459E-FA51BEC70C9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C08D121-B447-06EE-C60E-E87C8F44F76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9CE2B7-ACE6-576A-5FCE-AF5A78679B40}"/>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E7A7484-6A1E-F2CF-7545-8C04850458F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BB03460-6652-D4BC-64C8-946CCE9C264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3952219-A309-4616-8B83-EC0BAEF54A6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3DDD4C2-BA6C-A441-4BE4-7A7CFE2A3EA1}"/>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7B4B08-3553-1CA7-F363-08444ACD765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DAC4282-DB79-BACA-2B35-245A13896FE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32BDC9-4669-6668-1CB8-496D638FB54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4E71C20-E197-4B6C-E64C-3B16222CC1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9127E9-58B5-93D3-73ED-689B6CDC0CC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5FE925B-92B1-EB6E-0690-B97B2C82BF6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B226ABE-2FBE-E0E9-FFC6-23205C4D55FA}"/>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64 square" hidden="1">
            <a:extLst>
              <a:ext uri="{FF2B5EF4-FFF2-40B4-BE49-F238E27FC236}">
                <a16:creationId xmlns:a16="http://schemas.microsoft.com/office/drawing/2014/main" id="{8BB08D0F-759A-52AB-7A02-D78528A0612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1" name=".32 square" hidden="1">
            <a:extLst>
              <a:ext uri="{FF2B5EF4-FFF2-40B4-BE49-F238E27FC236}">
                <a16:creationId xmlns:a16="http://schemas.microsoft.com/office/drawing/2014/main" id="{D4AEF4A8-3CBC-2EAF-A285-F244D537033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Arrow Connector 81">
            <a:extLst>
              <a:ext uri="{FF2B5EF4-FFF2-40B4-BE49-F238E27FC236}">
                <a16:creationId xmlns:a16="http://schemas.microsoft.com/office/drawing/2014/main" id="{587CD4FF-57FA-C4EB-1291-D578E25E003B}"/>
              </a:ext>
            </a:extLst>
          </p:cNvPr>
          <p:cNvCxnSpPr>
            <a:cxnSpLocks/>
          </p:cNvCxnSpPr>
          <p:nvPr userDrawn="1"/>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 Placeholder 4">
            <a:extLst>
              <a:ext uri="{FF2B5EF4-FFF2-40B4-BE49-F238E27FC236}">
                <a16:creationId xmlns:a16="http://schemas.microsoft.com/office/drawing/2014/main" id="{E1F13B1D-AA4A-8F6B-45D5-C3EDA5B756BD}"/>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spTree>
    <p:extLst>
      <p:ext uri="{BB962C8B-B14F-4D97-AF65-F5344CB8AC3E}">
        <p14:creationId xmlns:p14="http://schemas.microsoft.com/office/powerpoint/2010/main" val="1687913888"/>
      </p:ext>
    </p:extLst>
  </p:cSld>
  <p:clrMap bg1="lt1" tx1="dk1" bg2="lt2" tx2="dk2" accent1="accent1" accent2="accent2" accent3="accent3" accent4="accent4" accent5="accent5" accent6="accent6" hlink="hlink" folHlink="folHlink"/>
  <p:sldLayoutIdLst>
    <p:sldLayoutId id="2147485509" r:id="rId1"/>
    <p:sldLayoutId id="2147485510" r:id="rId2"/>
    <p:sldLayoutId id="2147485511" r:id="rId3"/>
    <p:sldLayoutId id="2147485513" r:id="rId4"/>
    <p:sldLayoutId id="2147485515" r:id="rId5"/>
    <p:sldLayoutId id="2147485522" r:id="rId6"/>
    <p:sldLayoutId id="2147485523" r:id="rId7"/>
    <p:sldLayoutId id="2147485524" r:id="rId8"/>
    <p:sldLayoutId id="2147485525" r:id="rId9"/>
    <p:sldLayoutId id="2147485527" r:id="rId10"/>
    <p:sldLayoutId id="2147485528" r:id="rId11"/>
    <p:sldLayoutId id="2147485529" r:id="rId12"/>
    <p:sldLayoutId id="2147485530" r:id="rId13"/>
    <p:sldLayoutId id="2147485532" r:id="rId14"/>
    <p:sldLayoutId id="2147485535"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userDrawn="1">
          <p15:clr>
            <a:srgbClr val="C35EA4"/>
          </p15:clr>
        </p15:guide>
        <p15:guide id="32" pos="7313" userDrawn="1">
          <p15:clr>
            <a:srgbClr val="C35EA4"/>
          </p15:clr>
        </p15:guide>
        <p15:guide id="33" orient="horz" pos="369" userDrawn="1">
          <p15:clr>
            <a:srgbClr val="C35EA4"/>
          </p15:clr>
        </p15:guide>
        <p15:guide id="34" orient="horz" pos="3949" userDrawn="1">
          <p15:clr>
            <a:srgbClr val="C35EA4"/>
          </p15:clr>
        </p15:guide>
        <p15:guide id="35" orient="horz" pos="184" userDrawn="1">
          <p15:clr>
            <a:srgbClr val="A4A3A4"/>
          </p15:clr>
        </p15:guide>
        <p15:guide id="36" pos="185" userDrawn="1">
          <p15:clr>
            <a:srgbClr val="A4A3A4"/>
          </p15:clr>
        </p15:guide>
        <p15:guide id="37" orient="horz" pos="4135" userDrawn="1">
          <p15:clr>
            <a:srgbClr val="A4A3A4"/>
          </p15:clr>
        </p15:guide>
        <p15:guide id="38"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74342231"/>
      </p:ext>
    </p:extLst>
  </p:cSld>
  <p:clrMap bg1="lt1" tx1="dk1" bg2="lt2" tx2="dk2" accent1="accent1" accent2="accent2" accent3="accent3" accent4="accent4" accent5="accent5" accent6="accent6" hlink="hlink" folHlink="folHlink"/>
  <p:sldLayoutIdLst>
    <p:sldLayoutId id="214748553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3" name="GRID" hidden="1">
            <a:extLst>
              <a:ext uri="{FF2B5EF4-FFF2-40B4-BE49-F238E27FC236}">
                <a16:creationId xmlns:a16="http://schemas.microsoft.com/office/drawing/2014/main" id="{8D71D2B4-7025-EE00-6588-609D0A93FEAF}"/>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591165AF-ACEB-8B41-E956-7C244E0D8F4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CFE48F-1B0D-89F8-9E6C-6F9573FAE0E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EA8C9DA-FA2C-A42C-439A-AA3511CD1C36}"/>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C89C82E-BF0A-2D0B-CC68-0EA2DA71AA89}"/>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6415EAB-00FC-705F-6EF9-58675C6724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183E4D1-E729-BD2D-6504-44BE483913E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63B3DAC-C712-F0CC-105E-7A45FBC6C67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71FF203-9B5A-06D1-C09C-D7ECDA221E3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104759F-712A-64E3-36D1-8BB847DF499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2DE9DB3-BC08-6632-5C47-F8F739D8B79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EDEF231-BE88-0E99-A459-D9859E10C1A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C9CB4A-11F8-883F-4405-DD30CF5BBCB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A5A3AE-4D65-76A6-2EE8-5211421DB84C}"/>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82070D-5026-58E2-8F15-3CFB2C2CBDD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30E5AD1-4EBE-2393-5EB8-F6B6BA44C215}"/>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2576BA9-2D6C-4F67-40CF-2184C04E9CC7}"/>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940C3C3-192F-E802-5272-93B809539327}"/>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45F7742-75AA-1D49-9DD5-E9FEDF511806}"/>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BEED78D-8DF9-2248-A006-0B6E7E0D524A}"/>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DCCD0D0-EE07-6830-B5EA-71B770C02EE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ADD5EF7-F7E3-981F-3B53-4D9DA1FC0BB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FA65D5-6835-E7A5-9705-62288C01824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EEEDF99-6C3D-ED0A-B9FD-26140C37E2C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5EE8795-541F-C93D-04C1-F16CA33C8213}"/>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1743EB-FBBE-4E31-5EE0-F9456358B828}"/>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25B0368-9CF3-A515-7A46-AD6561E3A876}"/>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43A1351-C9C8-2E5B-9DAB-17DBDFB8991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CDDE176-775F-1722-ACFB-653F293B820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40BBD23-034F-B743-370E-8981EAD13DB1}"/>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21FD097-12B9-365E-5354-BBD616375AA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B1BB5-96C6-C35D-6756-4516BAE84B2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B087337-EDD5-C05A-CB06-7C6F26E08BD0}"/>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1A32552-043E-B195-E1F3-3C9663F59AA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370CE61-6B59-14CE-0F65-64E2DAC4746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4" name=".64 square" hidden="1">
            <a:extLst>
              <a:ext uri="{FF2B5EF4-FFF2-40B4-BE49-F238E27FC236}">
                <a16:creationId xmlns:a16="http://schemas.microsoft.com/office/drawing/2014/main" id="{D31F2C25-6B23-2A7E-C098-AF726A0BE8C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5" name=".32 square" hidden="1">
            <a:extLst>
              <a:ext uri="{FF2B5EF4-FFF2-40B4-BE49-F238E27FC236}">
                <a16:creationId xmlns:a16="http://schemas.microsoft.com/office/drawing/2014/main" id="{1E81F235-3BA2-0727-7B6B-BAE92AE0ED6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66" name="Straight Arrow Connector 165">
            <a:extLst>
              <a:ext uri="{FF2B5EF4-FFF2-40B4-BE49-F238E27FC236}">
                <a16:creationId xmlns:a16="http://schemas.microsoft.com/office/drawing/2014/main" id="{8BA70A37-1429-590C-3D49-9D20C37B4E2D}"/>
              </a:ext>
            </a:extLst>
          </p:cNvPr>
          <p:cNvCxnSpPr>
            <a:cxnSpLocks/>
          </p:cNvCxnSpPr>
          <p:nvPr userDrawn="1"/>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7" name="Text Placeholder 4">
            <a:extLst>
              <a:ext uri="{FF2B5EF4-FFF2-40B4-BE49-F238E27FC236}">
                <a16:creationId xmlns:a16="http://schemas.microsoft.com/office/drawing/2014/main" id="{4F6510DB-E100-3293-658A-F2A9A887E87F}"/>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spTree>
    <p:extLst>
      <p:ext uri="{BB962C8B-B14F-4D97-AF65-F5344CB8AC3E}">
        <p14:creationId xmlns:p14="http://schemas.microsoft.com/office/powerpoint/2010/main" val="4281971264"/>
      </p:ext>
    </p:extLst>
  </p:cSld>
  <p:clrMap bg1="lt1" tx1="dk1" bg2="lt2" tx2="dk2" accent1="accent1" accent2="accent2" accent3="accent3" accent4="accent4" accent5="accent5" accent6="accent6" hlink="hlink" folHlink="folHlink"/>
  <p:sldLayoutIdLst>
    <p:sldLayoutId id="2147485537" r:id="rId1"/>
    <p:sldLayoutId id="2147485538" r:id="rId2"/>
    <p:sldLayoutId id="2147485539" r:id="rId3"/>
    <p:sldLayoutId id="2147485540" r:id="rId4"/>
    <p:sldLayoutId id="2147485541" r:id="rId5"/>
    <p:sldLayoutId id="2147485542" r:id="rId6"/>
    <p:sldLayoutId id="2147485543" r:id="rId7"/>
    <p:sldLayoutId id="2147485544" r:id="rId8"/>
    <p:sldLayoutId id="2147485545" r:id="rId9"/>
    <p:sldLayoutId id="2147485546" r:id="rId10"/>
    <p:sldLayoutId id="2147485547" r:id="rId11"/>
    <p:sldLayoutId id="2147485548" r:id="rId12"/>
    <p:sldLayoutId id="2147485549" r:id="rId13"/>
    <p:sldLayoutId id="2147485550" r:id="rId14"/>
    <p:sldLayoutId id="2147485551" r:id="rId15"/>
    <p:sldLayoutId id="2147485552" r:id="rId16"/>
    <p:sldLayoutId id="2147485553" r:id="rId17"/>
    <p:sldLayoutId id="2147485554" r:id="rId18"/>
    <p:sldLayoutId id="2147485555" r:id="rId19"/>
    <p:sldLayoutId id="2147485556" r:id="rId20"/>
    <p:sldLayoutId id="2147485557" r:id="rId21"/>
    <p:sldLayoutId id="2147485558" r:id="rId22"/>
    <p:sldLayoutId id="2147485559" r:id="rId23"/>
    <p:sldLayoutId id="2147485560" r:id="rId24"/>
    <p:sldLayoutId id="2147485561" r:id="rId25"/>
    <p:sldLayoutId id="2147485562" r:id="rId26"/>
    <p:sldLayoutId id="2147485563" r:id="rId27"/>
    <p:sldLayoutId id="2147485564" r:id="rId28"/>
    <p:sldLayoutId id="2147485565" r:id="rId29"/>
    <p:sldLayoutId id="2147485566" r:id="rId30"/>
    <p:sldLayoutId id="2147485567" r:id="rId31"/>
    <p:sldLayoutId id="2147485568" r:id="rId32"/>
    <p:sldLayoutId id="2147485569" r:id="rId33"/>
    <p:sldLayoutId id="2147485570" r:id="rId34"/>
    <p:sldLayoutId id="2147485571" r:id="rId35"/>
    <p:sldLayoutId id="2147485572" r:id="rId36"/>
    <p:sldLayoutId id="2147485573" r:id="rId37"/>
    <p:sldLayoutId id="2147485574" r:id="rId38"/>
    <p:sldLayoutId id="2147485575" r:id="rId39"/>
    <p:sldLayoutId id="2147485576" r:id="rId40"/>
    <p:sldLayoutId id="2147485577" r:id="rId41"/>
    <p:sldLayoutId id="2147485578" r:id="rId42"/>
    <p:sldLayoutId id="2147485579" r:id="rId43"/>
    <p:sldLayoutId id="2147485580" r:id="rId44"/>
    <p:sldLayoutId id="2147485581" r:id="rId45"/>
    <p:sldLayoutId id="2147485582" r:id="rId46"/>
    <p:sldLayoutId id="2147485583" r:id="rId47"/>
    <p:sldLayoutId id="2147485584" r:id="rId48"/>
    <p:sldLayoutId id="2147485585" r:id="rId49"/>
    <p:sldLayoutId id="2147485586" r:id="rId50"/>
    <p:sldLayoutId id="2147485587" r:id="rId51"/>
    <p:sldLayoutId id="2147485588" r:id="rId52"/>
    <p:sldLayoutId id="2147485589" r:id="rId53"/>
    <p:sldLayoutId id="2147485590" r:id="rId54"/>
    <p:sldLayoutId id="2147485591" r:id="rId55"/>
    <p:sldLayoutId id="2147485592" r:id="rId5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guide id="46" pos="368" userDrawn="1">
          <p15:clr>
            <a:srgbClr val="C35EA4"/>
          </p15:clr>
        </p15:guide>
        <p15:guide id="47" pos="7313" userDrawn="1">
          <p15:clr>
            <a:srgbClr val="C35EA4"/>
          </p15:clr>
        </p15:guide>
        <p15:guide id="48" orient="horz" pos="369" userDrawn="1">
          <p15:clr>
            <a:srgbClr val="C35EA4"/>
          </p15:clr>
        </p15:guide>
        <p15:guide id="49" orient="horz" pos="3949" userDrawn="1">
          <p15:clr>
            <a:srgbClr val="C35EA4"/>
          </p15:clr>
        </p15:guide>
        <p15:guide id="50" orient="horz" pos="184" userDrawn="1">
          <p15:clr>
            <a:srgbClr val="A4A3A4"/>
          </p15:clr>
        </p15:guide>
        <p15:guide id="51" pos="185" userDrawn="1">
          <p15:clr>
            <a:srgbClr val="A4A3A4"/>
          </p15:clr>
        </p15:guide>
        <p15:guide id="52" orient="horz" pos="4135" userDrawn="1">
          <p15:clr>
            <a:srgbClr val="A4A3A4"/>
          </p15:clr>
        </p15:guide>
        <p15:guide id="53" pos="749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3" name="GRID" hidden="1">
            <a:extLst>
              <a:ext uri="{FF2B5EF4-FFF2-40B4-BE49-F238E27FC236}">
                <a16:creationId xmlns:a16="http://schemas.microsoft.com/office/drawing/2014/main" id="{970DFA0D-49C2-23BC-2037-D58068874E0D}"/>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87A1EE4E-C32A-8E30-D1E9-1833C536A5F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CCE22F6-3B26-EC25-BCB3-88BAE653C56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B78E68-55F2-BC32-9879-C3E40F4BB4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9629FD1-C230-F9F9-7567-9A7CF17CC93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BC9E81B-BA7B-F93F-EDF6-42DF612CA9B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8ACB7CB-465C-7F81-7881-9C6F3CAA13A9}"/>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1C7C82-ED63-23D4-F7E2-52CE3B61493D}"/>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A5D29C8-6856-220A-8868-845A31AA027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A42FCBB-77E0-C80C-80D3-7DC53210977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533227C-9FE0-2513-EE09-755E809C8A4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F7CC89E-D527-3F19-26D1-D6136FB9190D}"/>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19E5B4C-C494-852B-55BB-3DEE5F55915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59C5816-6749-53F7-12C9-9E483364AD3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85CBC9-78F9-AD91-9985-CA65B8F79C1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AB97D2A-8A20-054C-409C-4297EC0DF7B9}"/>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8809E92-3277-A21E-9CD6-B13C38AF1DC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44739B-47E3-E2E6-45E7-3A7B3A43F2B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B7626CF-80E8-9759-F565-781E45498F2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31A77C0-3715-04CE-4E45-CF32203F039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F1D600-9848-DD31-E6D4-1C99EFBC7D8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6841993-2B49-FA37-598D-E7D6BD05846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7701DAA-E6BC-9C37-F4CC-787CF8C3071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BA1A448-010A-7774-C571-636A8DAD9BC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33EFFB8-1E53-312B-D64C-52E12326A2B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9CD4D63-00CA-5B55-8F96-A2E0327646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69397A-EFE9-5664-C604-8783631659D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89D67E6-15DD-B0DB-9BB2-80CEC6D80A95}"/>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985991D-A88B-21F6-24D3-5F59BB3F1035}"/>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F864E3E-4486-009C-8765-17D12C4D3722}"/>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5573013-BCBF-9159-52D9-070290CD302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2A3A98D-5FFC-86C6-0377-EE41A8B467AB}"/>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363796A-FE3A-6F67-AEEC-EC1EEDD75F2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B5F062A-CB96-DAFC-C6A9-81B73D0DCC8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B467C03-9CC3-8E2C-6216-F781800CC99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4" name=".64 square" hidden="1">
            <a:extLst>
              <a:ext uri="{FF2B5EF4-FFF2-40B4-BE49-F238E27FC236}">
                <a16:creationId xmlns:a16="http://schemas.microsoft.com/office/drawing/2014/main" id="{1F96B108-C11F-A4BA-78CC-E57B355D728A}"/>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5" name=".32 square" hidden="1">
            <a:extLst>
              <a:ext uri="{FF2B5EF4-FFF2-40B4-BE49-F238E27FC236}">
                <a16:creationId xmlns:a16="http://schemas.microsoft.com/office/drawing/2014/main" id="{773AC1A7-AD9F-75D7-F322-025AF00B0C7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66" name="Straight Arrow Connector 165">
            <a:extLst>
              <a:ext uri="{FF2B5EF4-FFF2-40B4-BE49-F238E27FC236}">
                <a16:creationId xmlns:a16="http://schemas.microsoft.com/office/drawing/2014/main" id="{F44D917E-94A9-D23F-E00E-F6E9B6DC20A5}"/>
              </a:ext>
            </a:extLst>
          </p:cNvPr>
          <p:cNvCxnSpPr>
            <a:cxnSpLocks/>
          </p:cNvCxnSpPr>
          <p:nvPr userDrawn="1"/>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7" name="Text Placeholder 4">
            <a:extLst>
              <a:ext uri="{FF2B5EF4-FFF2-40B4-BE49-F238E27FC236}">
                <a16:creationId xmlns:a16="http://schemas.microsoft.com/office/drawing/2014/main" id="{E2732183-F67A-CBC6-42B4-7E02CC15B7C9}"/>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spTree>
    <p:extLst>
      <p:ext uri="{BB962C8B-B14F-4D97-AF65-F5344CB8AC3E}">
        <p14:creationId xmlns:p14="http://schemas.microsoft.com/office/powerpoint/2010/main" val="1009713571"/>
      </p:ext>
    </p:extLst>
  </p:cSld>
  <p:clrMap bg1="lt1" tx1="dk1" bg2="lt2" tx2="dk2" accent1="accent1" accent2="accent2" accent3="accent3" accent4="accent4" accent5="accent5" accent6="accent6" hlink="hlink" folHlink="folHlink"/>
  <p:sldLayoutIdLst>
    <p:sldLayoutId id="2147485594" r:id="rId1"/>
    <p:sldLayoutId id="2147485595" r:id="rId2"/>
    <p:sldLayoutId id="2147485596" r:id="rId3"/>
    <p:sldLayoutId id="2147485597" r:id="rId4"/>
    <p:sldLayoutId id="2147485598" r:id="rId5"/>
    <p:sldLayoutId id="2147485599" r:id="rId6"/>
    <p:sldLayoutId id="2147485600" r:id="rId7"/>
    <p:sldLayoutId id="2147485601" r:id="rId8"/>
    <p:sldLayoutId id="2147485602" r:id="rId9"/>
    <p:sldLayoutId id="2147485603" r:id="rId10"/>
    <p:sldLayoutId id="2147485604" r:id="rId11"/>
    <p:sldLayoutId id="2147485605" r:id="rId12"/>
    <p:sldLayoutId id="2147485606" r:id="rId13"/>
    <p:sldLayoutId id="2147485607" r:id="rId14"/>
    <p:sldLayoutId id="2147485608" r:id="rId15"/>
    <p:sldLayoutId id="2147485609" r:id="rId16"/>
    <p:sldLayoutId id="2147485610" r:id="rId17"/>
    <p:sldLayoutId id="2147485611" r:id="rId18"/>
    <p:sldLayoutId id="2147485612" r:id="rId19"/>
    <p:sldLayoutId id="2147485613" r:id="rId20"/>
    <p:sldLayoutId id="2147485614" r:id="rId21"/>
    <p:sldLayoutId id="2147485615" r:id="rId22"/>
    <p:sldLayoutId id="2147485616" r:id="rId23"/>
    <p:sldLayoutId id="2147485617" r:id="rId24"/>
    <p:sldLayoutId id="2147485618" r:id="rId25"/>
    <p:sldLayoutId id="2147485619" r:id="rId26"/>
    <p:sldLayoutId id="2147485620" r:id="rId27"/>
    <p:sldLayoutId id="2147485621" r:id="rId28"/>
    <p:sldLayoutId id="2147485622" r:id="rId29"/>
    <p:sldLayoutId id="2147485623" r:id="rId30"/>
    <p:sldLayoutId id="2147485624" r:id="rId31"/>
    <p:sldLayoutId id="2147485625" r:id="rId32"/>
    <p:sldLayoutId id="2147485626" r:id="rId33"/>
    <p:sldLayoutId id="2147485627" r:id="rId34"/>
    <p:sldLayoutId id="2147485628" r:id="rId35"/>
    <p:sldLayoutId id="2147485629" r:id="rId36"/>
    <p:sldLayoutId id="2147485630" r:id="rId37"/>
    <p:sldLayoutId id="2147485631" r:id="rId38"/>
    <p:sldLayoutId id="2147485632" r:id="rId39"/>
    <p:sldLayoutId id="2147485633" r:id="rId40"/>
    <p:sldLayoutId id="2147485634" r:id="rId41"/>
    <p:sldLayoutId id="2147485635" r:id="rId42"/>
    <p:sldLayoutId id="2147485636" r:id="rId43"/>
    <p:sldLayoutId id="2147485637" r:id="rId44"/>
    <p:sldLayoutId id="2147485638" r:id="rId45"/>
    <p:sldLayoutId id="2147485639" r:id="rId46"/>
    <p:sldLayoutId id="2147485640" r:id="rId47"/>
    <p:sldLayoutId id="2147485641" r:id="rId48"/>
    <p:sldLayoutId id="2147485642" r:id="rId49"/>
    <p:sldLayoutId id="2147485643" r:id="rId50"/>
    <p:sldLayoutId id="2147485644" r:id="rId51"/>
    <p:sldLayoutId id="2147485645" r:id="rId52"/>
    <p:sldLayoutId id="2147485646" r:id="rId53"/>
    <p:sldLayoutId id="2147485647" r:id="rId54"/>
    <p:sldLayoutId id="2147485648" r:id="rId55"/>
    <p:sldLayoutId id="2147485649" r:id="rId5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guide id="46" pos="368" userDrawn="1">
          <p15:clr>
            <a:srgbClr val="C35EA4"/>
          </p15:clr>
        </p15:guide>
        <p15:guide id="47" pos="7313" userDrawn="1">
          <p15:clr>
            <a:srgbClr val="C35EA4"/>
          </p15:clr>
        </p15:guide>
        <p15:guide id="48" orient="horz" pos="369" userDrawn="1">
          <p15:clr>
            <a:srgbClr val="C35EA4"/>
          </p15:clr>
        </p15:guide>
        <p15:guide id="49" orient="horz" pos="3949" userDrawn="1">
          <p15:clr>
            <a:srgbClr val="C35EA4"/>
          </p15:clr>
        </p15:guide>
        <p15:guide id="50" orient="horz" pos="184" userDrawn="1">
          <p15:clr>
            <a:srgbClr val="A4A3A4"/>
          </p15:clr>
        </p15:guide>
        <p15:guide id="51" pos="185" userDrawn="1">
          <p15:clr>
            <a:srgbClr val="A4A3A4"/>
          </p15:clr>
        </p15:guide>
        <p15:guide id="52" orient="horz" pos="4135" userDrawn="1">
          <p15:clr>
            <a:srgbClr val="A4A3A4"/>
          </p15:clr>
        </p15:guide>
        <p15:guide id="53"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140.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14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0.xml"/><Relationship Id="rId5" Type="http://schemas.openxmlformats.org/officeDocument/2006/relationships/image" Target="../media/image23.gif"/><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3.xml"/><Relationship Id="rId5" Type="http://schemas.openxmlformats.org/officeDocument/2006/relationships/hyperlink" Target="https://aka.ms/ai900-bing-copilot" TargetMode="Externa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0.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ai900-azure-openai" TargetMode="External"/><Relationship Id="rId2" Type="http://schemas.openxmlformats.org/officeDocument/2006/relationships/notesSlide" Target="../notesSlides/notesSlide22.xml"/><Relationship Id="rId1" Type="http://schemas.openxmlformats.org/officeDocument/2006/relationships/slideLayout" Target="../slideLayouts/slideLayout113.xml"/><Relationship Id="rId5" Type="http://schemas.openxmlformats.org/officeDocument/2006/relationships/image" Target="../media/image17.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1.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ai900-content-filters" TargetMode="External"/><Relationship Id="rId2" Type="http://schemas.openxmlformats.org/officeDocument/2006/relationships/notesSlide" Target="../notesSlides/notesSlide25.xml"/><Relationship Id="rId1" Type="http://schemas.openxmlformats.org/officeDocument/2006/relationships/slideLayout" Target="../slideLayouts/slideLayout113.xml"/><Relationship Id="rId5" Type="http://schemas.openxmlformats.org/officeDocument/2006/relationships/image" Target="../media/image17.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34.xml"/><Relationship Id="rId5" Type="http://schemas.openxmlformats.org/officeDocument/2006/relationships/hyperlink" Target="https://learn.microsoft.com/en-us/training/paths/introduction-generative-ai/" TargetMode="External"/><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4" y="2812654"/>
            <a:ext cx="5132872" cy="1846659"/>
          </a:xfrm>
        </p:spPr>
        <p:txBody>
          <a:bodyPr/>
          <a:lstStyle/>
          <a:p>
            <a:r>
              <a:rPr lang="it-IT" dirty="0"/>
              <a:t>Microsoft Azure AI Fundamentals: Generative AI</a:t>
            </a:r>
            <a:endParaRPr lang="en-US" dirty="0"/>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p:txBody>
          <a:bodyPr/>
          <a:lstStyle/>
          <a:p>
            <a:r>
              <a:rPr lang="en-US" altLang="zh-CN" dirty="0">
                <a:cs typeface="Segoe UI"/>
              </a:rPr>
              <a:t>Large language models</a:t>
            </a:r>
            <a:r>
              <a:rPr lang="en-US" dirty="0">
                <a:cs typeface="Segoe UI Semibold"/>
              </a:rPr>
              <a:t> – attention</a:t>
            </a:r>
          </a:p>
        </p:txBody>
      </p:sp>
      <p:sp>
        <p:nvSpPr>
          <p:cNvPr id="3" name="文本框 2">
            <a:extLst>
              <a:ext uri="{FF2B5EF4-FFF2-40B4-BE49-F238E27FC236}">
                <a16:creationId xmlns:a16="http://schemas.microsoft.com/office/drawing/2014/main" id="{1E0DCDF2-5CF2-467A-8262-F46A6FB3DAE5}"/>
              </a:ext>
            </a:extLst>
          </p:cNvPr>
          <p:cNvSpPr txBox="1"/>
          <p:nvPr/>
        </p:nvSpPr>
        <p:spPr>
          <a:xfrm>
            <a:off x="571039" y="1326985"/>
            <a:ext cx="5193731" cy="1054135"/>
          </a:xfrm>
          <a:prstGeom prst="rect">
            <a:avLst/>
          </a:prstGeom>
          <a:noFill/>
        </p:spPr>
        <p:txBody>
          <a:bodyPr wrap="square" lIns="0" tIns="0" rIns="0" bIns="0" rtlCol="0" anchor="t">
            <a:spAutoFit/>
          </a:bodyPr>
          <a:lstStyle/>
          <a:p>
            <a:pPr>
              <a:spcBef>
                <a:spcPts val="1200"/>
              </a:spcBef>
            </a:pPr>
            <a:r>
              <a:rPr lang="en-US" altLang="zh-CN" sz="2350" dirty="0">
                <a:solidFill>
                  <a:schemeClr val="accent4"/>
                </a:solidFill>
                <a:latin typeface="+mj-lt"/>
              </a:rPr>
              <a:t>Step three: attention</a:t>
            </a:r>
          </a:p>
          <a:p>
            <a:pPr>
              <a:spcBef>
                <a:spcPts val="600"/>
              </a:spcBef>
            </a:pPr>
            <a:r>
              <a:rPr lang="en-US" altLang="zh-CN" sz="2000" dirty="0">
                <a:solidFill>
                  <a:schemeClr val="tx2"/>
                </a:solidFill>
              </a:rPr>
              <a:t>Capture the strength of relationships between tokens using the attention technique.</a:t>
            </a:r>
          </a:p>
        </p:txBody>
      </p:sp>
      <p:sp>
        <p:nvSpPr>
          <p:cNvPr id="11" name="矩形 7">
            <a:extLst>
              <a:ext uri="{FF2B5EF4-FFF2-40B4-BE49-F238E27FC236}">
                <a16:creationId xmlns:a16="http://schemas.microsoft.com/office/drawing/2014/main" id="{FDEDF875-1F5E-4187-BCAF-DAE9349B2CCE}"/>
              </a:ext>
            </a:extLst>
          </p:cNvPr>
          <p:cNvSpPr/>
          <p:nvPr/>
        </p:nvSpPr>
        <p:spPr bwMode="auto">
          <a:xfrm>
            <a:off x="548004" y="2547815"/>
            <a:ext cx="5091736" cy="290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80000" bIns="72000"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1800" dirty="0">
                <a:solidFill>
                  <a:schemeClr val="tx2"/>
                </a:solidFill>
                <a:latin typeface="+mj-lt"/>
              </a:rPr>
              <a:t>Example: </a:t>
            </a:r>
          </a:p>
          <a:p>
            <a:pPr marL="342900" indent="-342900" defTabSz="932472" fontAlgn="base">
              <a:spcBef>
                <a:spcPct val="0"/>
              </a:spcBef>
              <a:spcAft>
                <a:spcPct val="0"/>
              </a:spcAft>
              <a:buFont typeface="Arial" panose="020B0604020202020204" pitchFamily="34" charset="0"/>
              <a:buChar char="•"/>
            </a:pPr>
            <a:r>
              <a:rPr lang="en-US" altLang="zh-CN" sz="1800" dirty="0">
                <a:solidFill>
                  <a:srgbClr val="161616"/>
                </a:solidFill>
                <a:latin typeface="Segoe UI" panose="020B0502040204020203" pitchFamily="34" charset="0"/>
              </a:rPr>
              <a:t>Goal: predict token after “</a:t>
            </a:r>
            <a:r>
              <a:rPr lang="en-US" altLang="zh-CN" sz="1800" b="1" dirty="0">
                <a:solidFill>
                  <a:srgbClr val="161616"/>
                </a:solidFill>
                <a:latin typeface="Segoe UI" panose="020B0502040204020203" pitchFamily="34" charset="0"/>
              </a:rPr>
              <a:t>dog</a:t>
            </a:r>
            <a:r>
              <a:rPr lang="en-US" altLang="zh-CN" sz="1800" dirty="0">
                <a:solidFill>
                  <a:srgbClr val="161616"/>
                </a:solidFill>
                <a:latin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altLang="zh-CN" sz="1800" dirty="0">
                <a:solidFill>
                  <a:srgbClr val="161616"/>
                </a:solidFill>
                <a:latin typeface="Segoe UI" panose="020B0502040204020203" pitchFamily="34" charset="0"/>
              </a:rPr>
              <a:t>Represent “</a:t>
            </a:r>
            <a:r>
              <a:rPr lang="en-US" altLang="zh-CN" sz="1800" b="1" dirty="0">
                <a:solidFill>
                  <a:srgbClr val="161616"/>
                </a:solidFill>
                <a:latin typeface="Segoe UI" panose="020B0502040204020203" pitchFamily="34" charset="0"/>
              </a:rPr>
              <a:t>I heard a dog</a:t>
            </a:r>
            <a:r>
              <a:rPr lang="en-US" altLang="zh-CN" sz="1800" dirty="0">
                <a:solidFill>
                  <a:srgbClr val="161616"/>
                </a:solidFill>
                <a:latin typeface="Segoe UI" panose="020B0502040204020203" pitchFamily="34" charset="0"/>
              </a:rPr>
              <a:t>” as vectors.</a:t>
            </a:r>
          </a:p>
          <a:p>
            <a:pPr marL="342900" indent="-342900" defTabSz="932472" fontAlgn="base">
              <a:spcBef>
                <a:spcPct val="0"/>
              </a:spcBef>
              <a:spcAft>
                <a:spcPct val="0"/>
              </a:spcAft>
              <a:buFont typeface="Arial" panose="020B0604020202020204" pitchFamily="34" charset="0"/>
              <a:buChar char="•"/>
            </a:pPr>
            <a:r>
              <a:rPr lang="en-US" altLang="zh-CN" sz="1800" dirty="0">
                <a:solidFill>
                  <a:srgbClr val="161616"/>
                </a:solidFill>
                <a:latin typeface="Segoe UI" panose="020B0502040204020203" pitchFamily="34" charset="0"/>
              </a:rPr>
              <a:t>Assign “</a:t>
            </a:r>
            <a:r>
              <a:rPr lang="en-US" altLang="zh-CN" sz="1800" b="1" dirty="0">
                <a:solidFill>
                  <a:srgbClr val="161616"/>
                </a:solidFill>
                <a:latin typeface="Segoe UI" panose="020B0502040204020203" pitchFamily="34" charset="0"/>
              </a:rPr>
              <a:t>heard</a:t>
            </a:r>
            <a:r>
              <a:rPr lang="en-US" altLang="zh-CN" sz="1800" dirty="0">
                <a:solidFill>
                  <a:srgbClr val="161616"/>
                </a:solidFill>
                <a:latin typeface="Segoe UI" panose="020B0502040204020203" pitchFamily="34" charset="0"/>
              </a:rPr>
              <a:t>” and “</a:t>
            </a:r>
            <a:r>
              <a:rPr lang="en-US" altLang="zh-CN" sz="1800" b="1" dirty="0">
                <a:solidFill>
                  <a:srgbClr val="161616"/>
                </a:solidFill>
                <a:latin typeface="Segoe UI" panose="020B0502040204020203" pitchFamily="34" charset="0"/>
              </a:rPr>
              <a:t>dog</a:t>
            </a:r>
            <a:r>
              <a:rPr lang="en-US" altLang="zh-CN" sz="1800" dirty="0">
                <a:solidFill>
                  <a:srgbClr val="161616"/>
                </a:solidFill>
                <a:latin typeface="Segoe UI" panose="020B0502040204020203" pitchFamily="34" charset="0"/>
              </a:rPr>
              <a:t>” more weight.</a:t>
            </a:r>
          </a:p>
          <a:p>
            <a:pPr marL="342900" indent="-342900" defTabSz="932472" fontAlgn="base">
              <a:spcBef>
                <a:spcPct val="0"/>
              </a:spcBef>
              <a:spcAft>
                <a:spcPct val="0"/>
              </a:spcAft>
              <a:buFont typeface="Arial" panose="020B0604020202020204" pitchFamily="34" charset="0"/>
              <a:buChar char="•"/>
            </a:pPr>
            <a:r>
              <a:rPr lang="en-US" altLang="zh-CN" sz="1800" dirty="0">
                <a:solidFill>
                  <a:srgbClr val="161616"/>
                </a:solidFill>
                <a:latin typeface="Segoe UI" panose="020B0502040204020203" pitchFamily="34" charset="0"/>
              </a:rPr>
              <a:t>Several possible tokens can come after dog.</a:t>
            </a:r>
          </a:p>
          <a:p>
            <a:pPr marL="342900" indent="-342900" defTabSz="932472" fontAlgn="base">
              <a:spcBef>
                <a:spcPct val="0"/>
              </a:spcBef>
              <a:spcAft>
                <a:spcPct val="0"/>
              </a:spcAft>
              <a:buFont typeface="Arial" panose="020B0604020202020204" pitchFamily="34" charset="0"/>
              <a:buChar char="•"/>
            </a:pPr>
            <a:r>
              <a:rPr lang="en-US" altLang="zh-CN" sz="1800" dirty="0">
                <a:solidFill>
                  <a:srgbClr val="161616"/>
                </a:solidFill>
                <a:latin typeface="Segoe UI" panose="020B0502040204020203" pitchFamily="34" charset="0"/>
              </a:rPr>
              <a:t>The most probable token is added to the sequence, in this case “</a:t>
            </a:r>
            <a:r>
              <a:rPr lang="en-US" altLang="zh-CN" sz="1800" b="1" dirty="0">
                <a:solidFill>
                  <a:srgbClr val="161616"/>
                </a:solidFill>
                <a:latin typeface="Segoe UI" panose="020B0502040204020203" pitchFamily="34" charset="0"/>
              </a:rPr>
              <a:t>bark</a:t>
            </a:r>
            <a:r>
              <a:rPr lang="en-US" altLang="zh-CN" sz="1800" dirty="0">
                <a:solidFill>
                  <a:srgbClr val="161616"/>
                </a:solidFill>
                <a:latin typeface="Segoe UI" panose="020B0502040204020203" pitchFamily="34" charset="0"/>
              </a:rPr>
              <a:t>.” </a:t>
            </a:r>
          </a:p>
        </p:txBody>
      </p:sp>
      <p:pic>
        <p:nvPicPr>
          <p:cNvPr id="1026" name="Picture 2">
            <a:extLst>
              <a:ext uri="{FF2B5EF4-FFF2-40B4-BE49-F238E27FC236}">
                <a16:creationId xmlns:a16="http://schemas.microsoft.com/office/drawing/2014/main" id="{125D1176-D9D8-52E7-173F-80ACD9BDCD27}"/>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759"/>
          <a:stretch/>
        </p:blipFill>
        <p:spPr bwMode="auto">
          <a:xfrm>
            <a:off x="5918625" y="1430100"/>
            <a:ext cx="5945617" cy="392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7793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0300-C1D1-4310-AE44-8B3933CD53D2}"/>
              </a:ext>
            </a:extLst>
          </p:cNvPr>
          <p:cNvSpPr>
            <a:spLocks noGrp="1"/>
          </p:cNvSpPr>
          <p:nvPr>
            <p:ph type="title"/>
          </p:nvPr>
        </p:nvSpPr>
        <p:spPr/>
        <p:txBody>
          <a:bodyPr/>
          <a:lstStyle/>
          <a:p>
            <a:r>
              <a:rPr lang="en-US" altLang="zh-CN" dirty="0"/>
              <a:t>Copilots</a:t>
            </a:r>
            <a:endParaRPr lang="zh-CN" altLang="en-US" dirty="0"/>
          </a:p>
        </p:txBody>
      </p:sp>
      <p:sp>
        <p:nvSpPr>
          <p:cNvPr id="3" name="文本框 2">
            <a:extLst>
              <a:ext uri="{FF2B5EF4-FFF2-40B4-BE49-F238E27FC236}">
                <a16:creationId xmlns:a16="http://schemas.microsoft.com/office/drawing/2014/main" id="{1E6945DD-B779-4D48-AA43-C249473A4E35}"/>
              </a:ext>
            </a:extLst>
          </p:cNvPr>
          <p:cNvSpPr txBox="1"/>
          <p:nvPr/>
        </p:nvSpPr>
        <p:spPr>
          <a:xfrm>
            <a:off x="588261" y="1440000"/>
            <a:ext cx="3614284" cy="1538883"/>
          </a:xfrm>
          <a:prstGeom prst="rect">
            <a:avLst/>
          </a:prstGeom>
          <a:noFill/>
        </p:spPr>
        <p:txBody>
          <a:bodyPr wrap="square" lIns="0" tIns="0" rIns="0" bIns="0" rtlCol="0">
            <a:spAutoFit/>
          </a:bodyPr>
          <a:lstStyle/>
          <a:p>
            <a:pPr>
              <a:spcBef>
                <a:spcPts val="1200"/>
              </a:spcBef>
            </a:pPr>
            <a:r>
              <a:rPr lang="en-US" altLang="zh-CN" sz="2000" dirty="0">
                <a:latin typeface="+mj-lt"/>
              </a:rPr>
              <a:t>Copilots are often integrated into other applications and provide a way for users to get help with common tasks from a generative AI model.</a:t>
            </a:r>
          </a:p>
        </p:txBody>
      </p:sp>
      <p:sp>
        <p:nvSpPr>
          <p:cNvPr id="4" name="Rectangle 6">
            <a:extLst>
              <a:ext uri="{FF2B5EF4-FFF2-40B4-BE49-F238E27FC236}">
                <a16:creationId xmlns:a16="http://schemas.microsoft.com/office/drawing/2014/main" id="{9FCE086F-3206-40B7-BCE2-882030DF8948}"/>
              </a:ext>
              <a:ext uri="{C183D7F6-B498-43B3-948B-1728B52AA6E4}">
                <adec:decorative xmlns:adec="http://schemas.microsoft.com/office/drawing/2017/decorative" val="1"/>
              </a:ext>
            </a:extLst>
          </p:cNvPr>
          <p:cNvSpPr/>
          <p:nvPr/>
        </p:nvSpPr>
        <p:spPr bwMode="auto">
          <a:xfrm>
            <a:off x="4304144" y="1439026"/>
            <a:ext cx="6802145" cy="3913885"/>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文本框 6">
            <a:extLst>
              <a:ext uri="{FF2B5EF4-FFF2-40B4-BE49-F238E27FC236}">
                <a16:creationId xmlns:a16="http://schemas.microsoft.com/office/drawing/2014/main" id="{B1286115-AE65-46CC-A8A4-0F31E69209F0}"/>
              </a:ext>
            </a:extLst>
          </p:cNvPr>
          <p:cNvSpPr txBox="1"/>
          <p:nvPr/>
        </p:nvSpPr>
        <p:spPr>
          <a:xfrm>
            <a:off x="568586" y="3137889"/>
            <a:ext cx="3503448" cy="2280111"/>
          </a:xfrm>
          <a:prstGeom prst="rect">
            <a:avLst/>
          </a:prstGeom>
          <a:noFill/>
        </p:spPr>
        <p:txBody>
          <a:bodyPr wrap="square" lIns="0" tIns="0" rIns="0" bIns="0" rtlCol="0">
            <a:spAutoFit/>
          </a:bodyPr>
          <a:lstStyle/>
          <a:p>
            <a:pPr marL="285750" indent="-285750">
              <a:spcBef>
                <a:spcPts val="500"/>
              </a:spcBef>
              <a:buFont typeface="Arial" panose="020B0604020202020204" pitchFamily="34" charset="0"/>
              <a:buChar char="•"/>
            </a:pPr>
            <a:r>
              <a:rPr lang="en-US" altLang="zh-CN" sz="1800" dirty="0"/>
              <a:t>Developers can build copilots that submit prompts to large language models and generate content for use in applications.</a:t>
            </a:r>
          </a:p>
          <a:p>
            <a:pPr marL="285750" indent="-285750">
              <a:spcBef>
                <a:spcPts val="500"/>
              </a:spcBef>
              <a:buFont typeface="Arial" panose="020B0604020202020204" pitchFamily="34" charset="0"/>
              <a:buChar char="•"/>
            </a:pPr>
            <a:r>
              <a:rPr lang="en-US" altLang="zh-CN" sz="1800" dirty="0"/>
              <a:t>Business users can use copilots to boost their productivity and creativity with AI-generated content.</a:t>
            </a:r>
          </a:p>
        </p:txBody>
      </p:sp>
      <p:pic>
        <p:nvPicPr>
          <p:cNvPr id="8" name="图片 16" descr="Screenshot of Microsoft 365 copilot.">
            <a:extLst>
              <a:ext uri="{FF2B5EF4-FFF2-40B4-BE49-F238E27FC236}">
                <a16:creationId xmlns:a16="http://schemas.microsoft.com/office/drawing/2014/main" id="{DCA50B58-CB8B-6242-1F5F-352BD90C04B9}"/>
              </a:ext>
            </a:extLst>
          </p:cNvPr>
          <p:cNvPicPr>
            <a:picLocks noChangeAspect="1"/>
          </p:cNvPicPr>
          <p:nvPr/>
        </p:nvPicPr>
        <p:blipFill>
          <a:blip r:embed="rId3"/>
          <a:stretch>
            <a:fillRect/>
          </a:stretch>
        </p:blipFill>
        <p:spPr>
          <a:xfrm>
            <a:off x="4545490" y="1610128"/>
            <a:ext cx="6293821" cy="3522757"/>
          </a:xfrm>
          <a:prstGeom prst="rect">
            <a:avLst/>
          </a:prstGeom>
        </p:spPr>
      </p:pic>
    </p:spTree>
    <p:extLst>
      <p:ext uri="{BB962C8B-B14F-4D97-AF65-F5344CB8AC3E}">
        <p14:creationId xmlns:p14="http://schemas.microsoft.com/office/powerpoint/2010/main" val="17649662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0300-C1D1-4310-AE44-8B3933CD53D2}"/>
              </a:ext>
            </a:extLst>
          </p:cNvPr>
          <p:cNvSpPr>
            <a:spLocks noGrp="1"/>
          </p:cNvSpPr>
          <p:nvPr>
            <p:ph type="title"/>
          </p:nvPr>
        </p:nvSpPr>
        <p:spPr/>
        <p:txBody>
          <a:bodyPr/>
          <a:lstStyle/>
          <a:p>
            <a:r>
              <a:rPr lang="en-US" altLang="zh-CN" dirty="0"/>
              <a:t>What are copilots? </a:t>
            </a:r>
            <a:endParaRPr lang="zh-CN" altLang="en-US" dirty="0"/>
          </a:p>
        </p:txBody>
      </p:sp>
      <p:sp>
        <p:nvSpPr>
          <p:cNvPr id="3" name="文本框 2">
            <a:extLst>
              <a:ext uri="{FF2B5EF4-FFF2-40B4-BE49-F238E27FC236}">
                <a16:creationId xmlns:a16="http://schemas.microsoft.com/office/drawing/2014/main" id="{1E6945DD-B779-4D48-AA43-C249473A4E35}"/>
              </a:ext>
            </a:extLst>
          </p:cNvPr>
          <p:cNvSpPr txBox="1"/>
          <p:nvPr/>
        </p:nvSpPr>
        <p:spPr>
          <a:xfrm>
            <a:off x="588261" y="1440000"/>
            <a:ext cx="11018520" cy="338554"/>
          </a:xfrm>
          <a:prstGeom prst="rect">
            <a:avLst/>
          </a:prstGeom>
          <a:noFill/>
        </p:spPr>
        <p:txBody>
          <a:bodyPr wrap="square" lIns="0" tIns="0" rIns="0" bIns="0" rtlCol="0" anchor="t">
            <a:spAutoFit/>
          </a:bodyPr>
          <a:lstStyle/>
          <a:p>
            <a:pPr>
              <a:spcBef>
                <a:spcPts val="1200"/>
              </a:spcBef>
            </a:pPr>
            <a:r>
              <a:rPr lang="en-US" altLang="zh-CN" sz="2200" dirty="0">
                <a:solidFill>
                  <a:schemeClr val="accent4"/>
                </a:solidFill>
                <a:latin typeface="+mj-lt"/>
              </a:rPr>
              <a:t>Other examples of copilots</a:t>
            </a:r>
            <a:endParaRPr lang="en-US" altLang="zh-CN" sz="2200" dirty="0">
              <a:solidFill>
                <a:schemeClr val="accent4"/>
              </a:solidFill>
            </a:endParaRPr>
          </a:p>
        </p:txBody>
      </p:sp>
      <p:sp>
        <p:nvSpPr>
          <p:cNvPr id="4" name="Rectangle 6">
            <a:extLst>
              <a:ext uri="{FF2B5EF4-FFF2-40B4-BE49-F238E27FC236}">
                <a16:creationId xmlns:a16="http://schemas.microsoft.com/office/drawing/2014/main" id="{9FCE086F-3206-40B7-BCE2-882030DF8948}"/>
              </a:ext>
              <a:ext uri="{C183D7F6-B498-43B3-948B-1728B52AA6E4}">
                <adec:decorative xmlns:adec="http://schemas.microsoft.com/office/drawing/2017/decorative" val="1"/>
              </a:ext>
            </a:extLst>
          </p:cNvPr>
          <p:cNvSpPr/>
          <p:nvPr/>
        </p:nvSpPr>
        <p:spPr bwMode="auto">
          <a:xfrm>
            <a:off x="588261" y="2632811"/>
            <a:ext cx="3384000" cy="270747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文本框 7">
            <a:extLst>
              <a:ext uri="{FF2B5EF4-FFF2-40B4-BE49-F238E27FC236}">
                <a16:creationId xmlns:a16="http://schemas.microsoft.com/office/drawing/2014/main" id="{75239E55-35E7-4022-AA2B-6445BA9CB4C4}"/>
              </a:ext>
            </a:extLst>
          </p:cNvPr>
          <p:cNvSpPr txBox="1"/>
          <p:nvPr/>
        </p:nvSpPr>
        <p:spPr>
          <a:xfrm>
            <a:off x="588261" y="2082694"/>
            <a:ext cx="3384000" cy="464331"/>
          </a:xfrm>
          <a:prstGeom prst="rect">
            <a:avLst/>
          </a:prstGeom>
          <a:solidFill>
            <a:schemeClr val="bg1">
              <a:lumMod val="95000"/>
            </a:schemeClr>
          </a:solidFill>
        </p:spPr>
        <p:txBody>
          <a:bodyPr wrap="square" lIns="72000" tIns="108000" rIns="72000" bIns="108000" rtlCol="0" anchor="ctr" anchorCtr="0">
            <a:spAutoFit/>
          </a:bodyPr>
          <a:lstStyle/>
          <a:p>
            <a:pPr algn="ctr">
              <a:spcBef>
                <a:spcPts val="1200"/>
              </a:spcBef>
            </a:pPr>
            <a:r>
              <a:rPr lang="en-US" altLang="zh-CN" sz="1600" dirty="0">
                <a:latin typeface="+mj-lt"/>
              </a:rPr>
              <a:t>Microsoft Edge browser copilot</a:t>
            </a:r>
          </a:p>
        </p:txBody>
      </p:sp>
      <p:sp>
        <p:nvSpPr>
          <p:cNvPr id="9" name="Rectangle 6">
            <a:extLst>
              <a:ext uri="{FF2B5EF4-FFF2-40B4-BE49-F238E27FC236}">
                <a16:creationId xmlns:a16="http://schemas.microsoft.com/office/drawing/2014/main" id="{FFD3277C-DDD9-4E0D-A010-7C8C6B7D3D1E}"/>
              </a:ext>
              <a:ext uri="{C183D7F6-B498-43B3-948B-1728B52AA6E4}">
                <adec:decorative xmlns:adec="http://schemas.microsoft.com/office/drawing/2017/decorative" val="1"/>
              </a:ext>
            </a:extLst>
          </p:cNvPr>
          <p:cNvSpPr/>
          <p:nvPr/>
        </p:nvSpPr>
        <p:spPr bwMode="auto">
          <a:xfrm>
            <a:off x="4153226" y="2632811"/>
            <a:ext cx="3384000" cy="270747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文本框 9">
            <a:extLst>
              <a:ext uri="{FF2B5EF4-FFF2-40B4-BE49-F238E27FC236}">
                <a16:creationId xmlns:a16="http://schemas.microsoft.com/office/drawing/2014/main" id="{2177566E-A648-4AD2-8658-95652EEF09C7}"/>
              </a:ext>
            </a:extLst>
          </p:cNvPr>
          <p:cNvSpPr txBox="1"/>
          <p:nvPr/>
        </p:nvSpPr>
        <p:spPr>
          <a:xfrm>
            <a:off x="4153226" y="2082694"/>
            <a:ext cx="3384000" cy="464331"/>
          </a:xfrm>
          <a:prstGeom prst="rect">
            <a:avLst/>
          </a:prstGeom>
          <a:solidFill>
            <a:schemeClr val="bg1">
              <a:lumMod val="95000"/>
            </a:schemeClr>
          </a:solidFill>
        </p:spPr>
        <p:txBody>
          <a:bodyPr wrap="square" lIns="72000" tIns="108000" rIns="72000" bIns="108000" rtlCol="0" anchor="ctr" anchorCtr="0">
            <a:spAutoFit/>
          </a:bodyPr>
          <a:lstStyle/>
          <a:p>
            <a:pPr algn="ctr">
              <a:spcBef>
                <a:spcPts val="1200"/>
              </a:spcBef>
            </a:pPr>
            <a:r>
              <a:rPr lang="en-US" altLang="zh-CN" sz="1600" dirty="0">
                <a:latin typeface="+mj-lt"/>
              </a:rPr>
              <a:t>Microsoft Bing copilot</a:t>
            </a:r>
          </a:p>
        </p:txBody>
      </p:sp>
      <p:sp>
        <p:nvSpPr>
          <p:cNvPr id="11" name="Rectangle 6">
            <a:extLst>
              <a:ext uri="{FF2B5EF4-FFF2-40B4-BE49-F238E27FC236}">
                <a16:creationId xmlns:a16="http://schemas.microsoft.com/office/drawing/2014/main" id="{91DA4C21-FD93-49C7-AECF-CD5C0A040E74}"/>
              </a:ext>
              <a:ext uri="{C183D7F6-B498-43B3-948B-1728B52AA6E4}">
                <adec:decorative xmlns:adec="http://schemas.microsoft.com/office/drawing/2017/decorative" val="1"/>
              </a:ext>
            </a:extLst>
          </p:cNvPr>
          <p:cNvSpPr/>
          <p:nvPr/>
        </p:nvSpPr>
        <p:spPr bwMode="auto">
          <a:xfrm>
            <a:off x="7718191" y="2632811"/>
            <a:ext cx="3893741" cy="221586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文本框 11">
            <a:extLst>
              <a:ext uri="{FF2B5EF4-FFF2-40B4-BE49-F238E27FC236}">
                <a16:creationId xmlns:a16="http://schemas.microsoft.com/office/drawing/2014/main" id="{1C1BA6D2-AC33-4B5A-B8C3-CC668065A651}"/>
              </a:ext>
            </a:extLst>
          </p:cNvPr>
          <p:cNvSpPr txBox="1"/>
          <p:nvPr/>
        </p:nvSpPr>
        <p:spPr>
          <a:xfrm>
            <a:off x="7718191" y="2082694"/>
            <a:ext cx="3885548" cy="464331"/>
          </a:xfrm>
          <a:prstGeom prst="rect">
            <a:avLst/>
          </a:prstGeom>
          <a:solidFill>
            <a:schemeClr val="bg1">
              <a:lumMod val="95000"/>
            </a:schemeClr>
          </a:solidFill>
        </p:spPr>
        <p:txBody>
          <a:bodyPr wrap="square" lIns="72000" tIns="108000" rIns="72000" bIns="108000" rtlCol="0" anchor="ctr" anchorCtr="0">
            <a:spAutoFit/>
          </a:bodyPr>
          <a:lstStyle/>
          <a:p>
            <a:pPr algn="ctr">
              <a:spcBef>
                <a:spcPts val="1200"/>
              </a:spcBef>
            </a:pPr>
            <a:r>
              <a:rPr lang="en-US" altLang="zh-CN" sz="1600" dirty="0">
                <a:latin typeface="+mj-lt"/>
              </a:rPr>
              <a:t>GitHub copilot</a:t>
            </a:r>
            <a:endParaRPr lang="en-US" dirty="0"/>
          </a:p>
        </p:txBody>
      </p:sp>
      <p:pic>
        <p:nvPicPr>
          <p:cNvPr id="15" name="图片 14" descr="Screenshot of Edge copilot.">
            <a:extLst>
              <a:ext uri="{FF2B5EF4-FFF2-40B4-BE49-F238E27FC236}">
                <a16:creationId xmlns:a16="http://schemas.microsoft.com/office/drawing/2014/main" id="{C219A5B0-BC39-4A6F-B186-BE83E4B0B2FA}"/>
              </a:ext>
            </a:extLst>
          </p:cNvPr>
          <p:cNvPicPr>
            <a:picLocks noChangeAspect="1"/>
          </p:cNvPicPr>
          <p:nvPr/>
        </p:nvPicPr>
        <p:blipFill>
          <a:blip r:embed="rId3"/>
          <a:stretch>
            <a:fillRect/>
          </a:stretch>
        </p:blipFill>
        <p:spPr>
          <a:xfrm>
            <a:off x="733516" y="2748226"/>
            <a:ext cx="3099729" cy="2464284"/>
          </a:xfrm>
          <a:prstGeom prst="rect">
            <a:avLst/>
          </a:prstGeom>
        </p:spPr>
      </p:pic>
      <p:pic>
        <p:nvPicPr>
          <p:cNvPr id="13" name="图片 12" descr="Screenshot of Bing copilot.">
            <a:extLst>
              <a:ext uri="{FF2B5EF4-FFF2-40B4-BE49-F238E27FC236}">
                <a16:creationId xmlns:a16="http://schemas.microsoft.com/office/drawing/2014/main" id="{FFC6E8D6-00B3-478A-8F4D-1336233290FB}"/>
              </a:ext>
            </a:extLst>
          </p:cNvPr>
          <p:cNvPicPr>
            <a:picLocks noChangeAspect="1"/>
          </p:cNvPicPr>
          <p:nvPr/>
        </p:nvPicPr>
        <p:blipFill>
          <a:blip r:embed="rId4"/>
          <a:stretch>
            <a:fillRect/>
          </a:stretch>
        </p:blipFill>
        <p:spPr>
          <a:xfrm>
            <a:off x="4295853" y="2748226"/>
            <a:ext cx="3099729" cy="2464284"/>
          </a:xfrm>
          <a:prstGeom prst="rect">
            <a:avLst/>
          </a:prstGeom>
        </p:spPr>
      </p:pic>
      <p:pic>
        <p:nvPicPr>
          <p:cNvPr id="5" name="图片 5" descr="Screenshot of GitHub copilot.">
            <a:extLst>
              <a:ext uri="{FF2B5EF4-FFF2-40B4-BE49-F238E27FC236}">
                <a16:creationId xmlns:a16="http://schemas.microsoft.com/office/drawing/2014/main" id="{53B748F0-544A-F1D9-2C5B-89856C0B022F}"/>
              </a:ext>
            </a:extLst>
          </p:cNvPr>
          <p:cNvPicPr>
            <a:picLocks noChangeAspect="1"/>
          </p:cNvPicPr>
          <p:nvPr/>
        </p:nvPicPr>
        <p:blipFill>
          <a:blip r:embed="rId5"/>
          <a:stretch>
            <a:fillRect/>
          </a:stretch>
        </p:blipFill>
        <p:spPr>
          <a:xfrm>
            <a:off x="7823324" y="2782839"/>
            <a:ext cx="3675281" cy="1915810"/>
          </a:xfrm>
          <a:prstGeom prst="rect">
            <a:avLst/>
          </a:prstGeom>
        </p:spPr>
      </p:pic>
      <p:sp>
        <p:nvSpPr>
          <p:cNvPr id="6" name="文本框 2">
            <a:extLst>
              <a:ext uri="{FF2B5EF4-FFF2-40B4-BE49-F238E27FC236}">
                <a16:creationId xmlns:a16="http://schemas.microsoft.com/office/drawing/2014/main" id="{81277FD9-AFF3-5077-F0EA-1C465E711CE5}"/>
              </a:ext>
            </a:extLst>
          </p:cNvPr>
          <p:cNvSpPr txBox="1"/>
          <p:nvPr/>
        </p:nvSpPr>
        <p:spPr>
          <a:xfrm>
            <a:off x="9196636" y="5001735"/>
            <a:ext cx="2415296" cy="338554"/>
          </a:xfrm>
          <a:prstGeom prst="rect">
            <a:avLst/>
          </a:prstGeom>
          <a:noFill/>
        </p:spPr>
        <p:txBody>
          <a:bodyPr wrap="square" lIns="0" tIns="0" rIns="0" bIns="0" rtlCol="0" anchor="t">
            <a:spAutoFit/>
          </a:bodyPr>
          <a:lstStyle/>
          <a:p>
            <a:pPr algn="r">
              <a:spcBef>
                <a:spcPts val="1200"/>
              </a:spcBef>
            </a:pPr>
            <a:r>
              <a:rPr lang="en-US" altLang="zh-CN" sz="2200" i="1" dirty="0">
                <a:solidFill>
                  <a:schemeClr val="accent4"/>
                </a:solidFill>
                <a:latin typeface="+mj-lt"/>
              </a:rPr>
              <a:t>And many more!</a:t>
            </a:r>
            <a:endParaRPr lang="en-US" i="1" dirty="0">
              <a:solidFill>
                <a:schemeClr val="accent4"/>
              </a:solidFill>
            </a:endParaRPr>
          </a:p>
        </p:txBody>
      </p:sp>
    </p:spTree>
    <p:extLst>
      <p:ext uri="{BB962C8B-B14F-4D97-AF65-F5344CB8AC3E}">
        <p14:creationId xmlns:p14="http://schemas.microsoft.com/office/powerpoint/2010/main" val="40844307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DEEC2-1484-4C33-9F88-13877A294E6F}"/>
              </a:ext>
            </a:extLst>
          </p:cNvPr>
          <p:cNvSpPr>
            <a:spLocks noGrp="1"/>
          </p:cNvSpPr>
          <p:nvPr>
            <p:ph type="title"/>
          </p:nvPr>
        </p:nvSpPr>
        <p:spPr>
          <a:xfrm>
            <a:off x="588263" y="415513"/>
            <a:ext cx="11213212" cy="507831"/>
          </a:xfrm>
        </p:spPr>
        <p:txBody>
          <a:bodyPr/>
          <a:lstStyle/>
          <a:p>
            <a:r>
              <a:rPr lang="en-US" altLang="zh-CN" sz="3300" dirty="0"/>
              <a:t>Improve generative AI responses with prompt engineering</a:t>
            </a:r>
            <a:endParaRPr lang="zh-CN" altLang="en-US" sz="3300" dirty="0"/>
          </a:p>
        </p:txBody>
      </p:sp>
      <p:sp>
        <p:nvSpPr>
          <p:cNvPr id="3" name="文本框 2">
            <a:extLst>
              <a:ext uri="{FF2B5EF4-FFF2-40B4-BE49-F238E27FC236}">
                <a16:creationId xmlns:a16="http://schemas.microsoft.com/office/drawing/2014/main" id="{2B8C56B0-A5B4-4B65-A6D3-F593E0799094}"/>
              </a:ext>
            </a:extLst>
          </p:cNvPr>
          <p:cNvSpPr txBox="1"/>
          <p:nvPr/>
        </p:nvSpPr>
        <p:spPr>
          <a:xfrm>
            <a:off x="586740" y="1242532"/>
            <a:ext cx="11018520" cy="969496"/>
          </a:xfrm>
          <a:prstGeom prst="rect">
            <a:avLst/>
          </a:prstGeom>
          <a:noFill/>
        </p:spPr>
        <p:txBody>
          <a:bodyPr wrap="square" lIns="0" tIns="0" rIns="0" bIns="0" rtlCol="0">
            <a:spAutoFit/>
          </a:bodyPr>
          <a:lstStyle/>
          <a:p>
            <a:pPr>
              <a:spcBef>
                <a:spcPts val="1200"/>
              </a:spcBef>
            </a:pPr>
            <a:r>
              <a:rPr lang="en-US" altLang="zh-CN" sz="2200" dirty="0">
                <a:latin typeface="+mj-lt"/>
              </a:rPr>
              <a:t>The term </a:t>
            </a:r>
            <a:r>
              <a:rPr lang="en-US" altLang="zh-CN" sz="2200" i="1" dirty="0">
                <a:latin typeface="+mj-lt"/>
              </a:rPr>
              <a:t>prompt engineering </a:t>
            </a:r>
            <a:r>
              <a:rPr lang="en-US" altLang="zh-CN" sz="2200" dirty="0">
                <a:latin typeface="+mj-lt"/>
              </a:rPr>
              <a:t>describes the process of prompt improvement. </a:t>
            </a:r>
          </a:p>
          <a:p>
            <a:pPr>
              <a:spcBef>
                <a:spcPts val="600"/>
              </a:spcBef>
            </a:pPr>
            <a:r>
              <a:rPr lang="en-US" altLang="zh-CN" sz="1800" dirty="0"/>
              <a:t>Both developers who design applications and consumers who use applications can improve the quality of responses from generative AI by using direct language, system messages, examples, and/or grounding data.</a:t>
            </a:r>
          </a:p>
        </p:txBody>
      </p:sp>
      <p:graphicFrame>
        <p:nvGraphicFramePr>
          <p:cNvPr id="28" name="Table 6">
            <a:extLst>
              <a:ext uri="{FF2B5EF4-FFF2-40B4-BE49-F238E27FC236}">
                <a16:creationId xmlns:a16="http://schemas.microsoft.com/office/drawing/2014/main" id="{A7EDAFCE-CAE0-4D46-831E-6891F2EF3EB5}"/>
              </a:ext>
            </a:extLst>
          </p:cNvPr>
          <p:cNvGraphicFramePr>
            <a:graphicFrameLocks noGrp="1"/>
          </p:cNvGraphicFramePr>
          <p:nvPr>
            <p:extLst>
              <p:ext uri="{D42A27DB-BD31-4B8C-83A1-F6EECF244321}">
                <p14:modId xmlns:p14="http://schemas.microsoft.com/office/powerpoint/2010/main" val="4246252840"/>
              </p:ext>
            </p:extLst>
          </p:nvPr>
        </p:nvGraphicFramePr>
        <p:xfrm>
          <a:off x="586740" y="2295155"/>
          <a:ext cx="11018520" cy="3198600"/>
        </p:xfrm>
        <a:graphic>
          <a:graphicData uri="http://schemas.openxmlformats.org/drawingml/2006/table">
            <a:tbl>
              <a:tblPr firstRow="1">
                <a:tableStyleId>{2D5ABB26-0587-4C30-8999-92F81FD0307C}</a:tableStyleId>
              </a:tblPr>
              <a:tblGrid>
                <a:gridCol w="2108835">
                  <a:extLst>
                    <a:ext uri="{9D8B030D-6E8A-4147-A177-3AD203B41FA5}">
                      <a16:colId xmlns:a16="http://schemas.microsoft.com/office/drawing/2014/main" val="1898652069"/>
                    </a:ext>
                  </a:extLst>
                </a:gridCol>
                <a:gridCol w="5391150">
                  <a:extLst>
                    <a:ext uri="{9D8B030D-6E8A-4147-A177-3AD203B41FA5}">
                      <a16:colId xmlns:a16="http://schemas.microsoft.com/office/drawing/2014/main" val="475770266"/>
                    </a:ext>
                  </a:extLst>
                </a:gridCol>
                <a:gridCol w="3518535">
                  <a:extLst>
                    <a:ext uri="{9D8B030D-6E8A-4147-A177-3AD203B41FA5}">
                      <a16:colId xmlns:a16="http://schemas.microsoft.com/office/drawing/2014/main" val="2582994158"/>
                    </a:ext>
                  </a:extLst>
                </a:gridCol>
              </a:tblGrid>
              <a:tr h="396000">
                <a:tc>
                  <a:txBody>
                    <a:bodyPr/>
                    <a:lstStyle/>
                    <a:p>
                      <a:endParaRPr lang="en-US" sz="1600" b="1" dirty="0">
                        <a:solidFill>
                          <a:schemeClr val="tx2"/>
                        </a:solidFill>
                        <a:latin typeface="+mj-lt"/>
                      </a:endParaRPr>
                    </a:p>
                  </a:txBody>
                  <a:tcPr marL="182880" marR="108000" marT="72000" marB="72000">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r>
                        <a:rPr lang="en-US" sz="1600" dirty="0">
                          <a:solidFill>
                            <a:schemeClr val="tx1"/>
                          </a:solidFill>
                          <a:latin typeface="+mj-lt"/>
                        </a:rPr>
                        <a:t>D</a:t>
                      </a:r>
                      <a:r>
                        <a:rPr lang="en-US" altLang="zh-CN" sz="1600" dirty="0">
                          <a:solidFill>
                            <a:schemeClr val="tx1"/>
                          </a:solidFill>
                          <a:latin typeface="+mj-lt"/>
                        </a:rPr>
                        <a:t>escription</a:t>
                      </a:r>
                      <a:endParaRPr lang="en-US" sz="1600" dirty="0">
                        <a:solidFill>
                          <a:schemeClr val="tx1"/>
                        </a:solidFill>
                        <a:latin typeface="+mj-lt"/>
                      </a:endParaRPr>
                    </a:p>
                  </a:txBody>
                  <a:tcPr marL="182880" marR="108000" marT="72000" marB="72000">
                    <a:lnL>
                      <a:noFill/>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4"/>
                    </a:solidFill>
                  </a:tcPr>
                </a:tc>
                <a:tc>
                  <a:txBody>
                    <a:bodyPr/>
                    <a:lstStyle/>
                    <a:p>
                      <a:r>
                        <a:rPr lang="en-US" sz="1600" dirty="0">
                          <a:solidFill>
                            <a:schemeClr val="bg1"/>
                          </a:solidFill>
                          <a:latin typeface="+mj-lt"/>
                        </a:rPr>
                        <a:t>Example</a:t>
                      </a:r>
                    </a:p>
                  </a:txBody>
                  <a:tcPr marL="182880" marR="108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82173788"/>
                  </a:ext>
                </a:extLst>
              </a:tr>
              <a:tr h="370840">
                <a:tc>
                  <a:txBody>
                    <a:bodyPr/>
                    <a:lstStyle/>
                    <a:p>
                      <a:r>
                        <a:rPr lang="en-US" sz="1500" dirty="0">
                          <a:solidFill>
                            <a:schemeClr val="tx1"/>
                          </a:solidFill>
                          <a:latin typeface="+mj-lt"/>
                        </a:rPr>
                        <a:t>Direct language</a:t>
                      </a:r>
                    </a:p>
                  </a:txBody>
                  <a:tcPr marL="144000" marR="108000" marT="36000" marB="3600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500" dirty="0">
                          <a:solidFill>
                            <a:schemeClr val="tx1"/>
                          </a:solidFill>
                          <a:latin typeface="+mn-lt"/>
                        </a:rPr>
                        <a:t>You can get the most useful completions by being explicit about the kind of response you want.</a:t>
                      </a:r>
                    </a:p>
                  </a:txBody>
                  <a:tcPr marL="144000" marR="180000" marT="36000" marB="3600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mn-lt"/>
                        </a:rPr>
                        <a:t>“</a:t>
                      </a:r>
                      <a:r>
                        <a:rPr lang="en-US" sz="1500" b="1" dirty="0">
                          <a:solidFill>
                            <a:schemeClr val="tx1"/>
                          </a:solidFill>
                          <a:latin typeface="+mn-lt"/>
                        </a:rPr>
                        <a:t>Create a list </a:t>
                      </a:r>
                      <a:r>
                        <a:rPr lang="en-US" sz="1500" dirty="0">
                          <a:solidFill>
                            <a:schemeClr val="tx1"/>
                          </a:solidFill>
                          <a:latin typeface="+mn-lt"/>
                        </a:rPr>
                        <a:t>of 10 things to do in Edinburgh during August”.</a:t>
                      </a:r>
                    </a:p>
                  </a:txBody>
                  <a:tcPr marL="144000" marR="180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2386946"/>
                  </a:ext>
                </a:extLst>
              </a:tr>
              <a:tr h="370840">
                <a:tc>
                  <a:txBody>
                    <a:bodyPr/>
                    <a:lstStyle/>
                    <a:p>
                      <a:r>
                        <a:rPr lang="en-US" sz="1500" dirty="0">
                          <a:solidFill>
                            <a:schemeClr val="tx1"/>
                          </a:solidFill>
                          <a:latin typeface="+mj-lt"/>
                        </a:rPr>
                        <a:t>System messages</a:t>
                      </a:r>
                    </a:p>
                  </a:txBody>
                  <a:tcPr marL="144000" marR="108000" marT="36000" marB="3600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500" dirty="0">
                          <a:solidFill>
                            <a:schemeClr val="tx1"/>
                          </a:solidFill>
                          <a:latin typeface="+mn-lt"/>
                        </a:rPr>
                        <a:t>Describe how the chat should act.</a:t>
                      </a:r>
                    </a:p>
                  </a:txBody>
                  <a:tcPr marL="144000" marR="180000" marT="36000" marB="360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mn-lt"/>
                        </a:rPr>
                        <a:t>"You're a </a:t>
                      </a:r>
                      <a:r>
                        <a:rPr lang="en-US" sz="1500" b="1" dirty="0">
                          <a:solidFill>
                            <a:schemeClr val="tx1"/>
                          </a:solidFill>
                          <a:latin typeface="+mn-lt"/>
                        </a:rPr>
                        <a:t>helpful</a:t>
                      </a:r>
                      <a:r>
                        <a:rPr lang="en-US" sz="1500" dirty="0">
                          <a:solidFill>
                            <a:schemeClr val="tx1"/>
                          </a:solidFill>
                          <a:latin typeface="+mn-lt"/>
                        </a:rPr>
                        <a:t> assistant that </a:t>
                      </a:r>
                      <a:r>
                        <a:rPr lang="en-US" sz="1500" b="1" dirty="0">
                          <a:solidFill>
                            <a:schemeClr val="tx1"/>
                          </a:solidFill>
                          <a:latin typeface="+mn-lt"/>
                        </a:rPr>
                        <a:t>responds in a cheerful, friendly </a:t>
                      </a:r>
                      <a:r>
                        <a:rPr lang="en-US" sz="1500" dirty="0">
                          <a:solidFill>
                            <a:schemeClr val="tx1"/>
                          </a:solidFill>
                          <a:latin typeface="+mn-lt"/>
                        </a:rPr>
                        <a:t>manner“.</a:t>
                      </a:r>
                    </a:p>
                  </a:txBody>
                  <a:tcPr marL="144000" marR="180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49293"/>
                  </a:ext>
                </a:extLst>
              </a:tr>
              <a:tr h="370840">
                <a:tc>
                  <a:txBody>
                    <a:bodyPr/>
                    <a:lstStyle/>
                    <a:p>
                      <a:r>
                        <a:rPr lang="en-US" sz="1500" dirty="0">
                          <a:solidFill>
                            <a:schemeClr val="tx1"/>
                          </a:solidFill>
                          <a:latin typeface="+mj-lt"/>
                        </a:rPr>
                        <a:t>Providing examples</a:t>
                      </a:r>
                    </a:p>
                  </a:txBody>
                  <a:tcPr marL="144000" marR="108000" marT="36000" marB="3600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500" dirty="0">
                          <a:solidFill>
                            <a:schemeClr val="tx1"/>
                          </a:solidFill>
                          <a:latin typeface="+mn-lt"/>
                        </a:rPr>
                        <a:t>LLMs generally support </a:t>
                      </a:r>
                      <a:r>
                        <a:rPr lang="en-US" sz="1500" i="1" dirty="0">
                          <a:solidFill>
                            <a:schemeClr val="tx1"/>
                          </a:solidFill>
                          <a:latin typeface="+mn-lt"/>
                        </a:rPr>
                        <a:t>zero-shot learning </a:t>
                      </a:r>
                      <a:r>
                        <a:rPr lang="en-US" sz="1500" dirty="0">
                          <a:solidFill>
                            <a:schemeClr val="tx1"/>
                          </a:solidFill>
                          <a:latin typeface="+mn-lt"/>
                        </a:rPr>
                        <a:t>in which responses can be generated without prior examples. However, you can also provide a few example responses, known as </a:t>
                      </a:r>
                      <a:r>
                        <a:rPr lang="en-US" sz="1500" i="1" dirty="0">
                          <a:solidFill>
                            <a:schemeClr val="tx1"/>
                          </a:solidFill>
                          <a:latin typeface="+mn-lt"/>
                        </a:rPr>
                        <a:t>few-shot</a:t>
                      </a:r>
                      <a:r>
                        <a:rPr lang="en-US" sz="1500" dirty="0">
                          <a:solidFill>
                            <a:schemeClr val="tx1"/>
                          </a:solidFill>
                          <a:latin typeface="+mn-lt"/>
                        </a:rPr>
                        <a:t> </a:t>
                      </a:r>
                      <a:r>
                        <a:rPr lang="en-US" sz="1500" i="1" dirty="0">
                          <a:solidFill>
                            <a:schemeClr val="tx1"/>
                          </a:solidFill>
                          <a:latin typeface="+mn-lt"/>
                        </a:rPr>
                        <a:t>learning.</a:t>
                      </a:r>
                    </a:p>
                  </a:txBody>
                  <a:tcPr marL="144000" marR="180000" marT="36000" marB="360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mn-lt"/>
                        </a:rPr>
                        <a:t>“</a:t>
                      </a:r>
                      <a:r>
                        <a:rPr lang="en-US" altLang="zh-CN" sz="1500" b="0" i="0" kern="1200" dirty="0">
                          <a:solidFill>
                            <a:schemeClr val="tx1"/>
                          </a:solidFill>
                          <a:effectLst/>
                          <a:latin typeface="+mn-lt"/>
                          <a:ea typeface="+mn-ea"/>
                          <a:cs typeface="+mn-cs"/>
                        </a:rPr>
                        <a:t>Visit the castle in the morning before the crowds arrive”.</a:t>
                      </a:r>
                    </a:p>
                  </a:txBody>
                  <a:tcPr marL="144000" marR="180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0327320"/>
                  </a:ext>
                </a:extLst>
              </a:tr>
              <a:tr h="370840">
                <a:tc>
                  <a:txBody>
                    <a:bodyPr/>
                    <a:lstStyle/>
                    <a:p>
                      <a:r>
                        <a:rPr lang="en-US" sz="1500" dirty="0">
                          <a:solidFill>
                            <a:schemeClr val="tx1"/>
                          </a:solidFill>
                          <a:latin typeface="+mj-lt"/>
                        </a:rPr>
                        <a:t>Grounding data</a:t>
                      </a:r>
                    </a:p>
                  </a:txBody>
                  <a:tcPr marL="144000" marR="108000" marT="36000" marB="3600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500" dirty="0">
                          <a:solidFill>
                            <a:schemeClr val="tx1"/>
                          </a:solidFill>
                          <a:latin typeface="+mn-lt"/>
                        </a:rPr>
                        <a:t>You can include </a:t>
                      </a:r>
                      <a:r>
                        <a:rPr lang="en-US" sz="1500" i="1" dirty="0">
                          <a:solidFill>
                            <a:schemeClr val="tx1"/>
                          </a:solidFill>
                          <a:latin typeface="+mn-lt"/>
                        </a:rPr>
                        <a:t>grounding</a:t>
                      </a:r>
                      <a:r>
                        <a:rPr lang="en-US" sz="1500" dirty="0">
                          <a:solidFill>
                            <a:schemeClr val="tx1"/>
                          </a:solidFill>
                          <a:latin typeface="+mn-lt"/>
                        </a:rPr>
                        <a:t> data to provide context.</a:t>
                      </a:r>
                    </a:p>
                  </a:txBody>
                  <a:tcPr marL="144000" marR="180000" marT="36000" marB="360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mn-lt"/>
                        </a:rPr>
                        <a:t>Including </a:t>
                      </a:r>
                      <a:r>
                        <a:rPr lang="en-US" sz="1500" b="1" dirty="0">
                          <a:solidFill>
                            <a:schemeClr val="tx1"/>
                          </a:solidFill>
                          <a:latin typeface="+mn-lt"/>
                        </a:rPr>
                        <a:t>email text </a:t>
                      </a:r>
                      <a:r>
                        <a:rPr lang="en-US" sz="1500" dirty="0">
                          <a:solidFill>
                            <a:schemeClr val="tx1"/>
                          </a:solidFill>
                          <a:latin typeface="+mn-lt"/>
                        </a:rPr>
                        <a:t>with the prompt “Summarize my email”.</a:t>
                      </a:r>
                    </a:p>
                  </a:txBody>
                  <a:tcPr marL="144000" marR="180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1462541"/>
                  </a:ext>
                </a:extLst>
              </a:tr>
            </a:tbl>
          </a:graphicData>
        </a:graphic>
      </p:graphicFrame>
    </p:spTree>
    <p:extLst>
      <p:ext uri="{BB962C8B-B14F-4D97-AF65-F5344CB8AC3E}">
        <p14:creationId xmlns:p14="http://schemas.microsoft.com/office/powerpoint/2010/main" val="19142535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1" y="585216"/>
            <a:ext cx="9357843" cy="1477328"/>
          </a:xfrm>
        </p:spPr>
        <p:txBody>
          <a:bodyPr/>
          <a:lstStyle/>
          <a:p>
            <a:r>
              <a:rPr lang="en-US" dirty="0"/>
              <a:t>Exercise: </a:t>
            </a:r>
            <a:r>
              <a:rPr lang="en-US" sz="3200" dirty="0">
                <a:gradFill>
                  <a:gsLst>
                    <a:gs pos="2917">
                      <a:srgbClr val="000000"/>
                    </a:gs>
                    <a:gs pos="30000">
                      <a:srgbClr val="000000"/>
                    </a:gs>
                  </a:gsLst>
                  <a:lin ang="5400000" scaled="0"/>
                </a:gradFill>
              </a:rPr>
              <a:t>Explore generative AI with Bing Chat copilot</a:t>
            </a:r>
            <a:br>
              <a:rPr kumimoji="0" lang="en-US" sz="3200" i="0" u="none" strike="noStrike" kern="1200" cap="none" spc="0" normalizeH="0" baseline="0" noProof="0" dirty="0">
                <a:ln>
                  <a:noFill/>
                </a:ln>
                <a:gradFill>
                  <a:gsLst>
                    <a:gs pos="2917">
                      <a:srgbClr val="000000"/>
                    </a:gs>
                    <a:gs pos="30000">
                      <a:srgbClr val="000000"/>
                    </a:gs>
                  </a:gsLst>
                  <a:lin ang="5400000" scaled="0"/>
                </a:gradFill>
                <a:effectLst/>
                <a:highlight>
                  <a:srgbClr val="FFFF00"/>
                </a:highlight>
                <a:uLnTx/>
                <a:uFillTx/>
                <a:latin typeface="Segoe UI"/>
                <a:ea typeface="+mn-ea"/>
                <a:cs typeface="+mn-cs"/>
              </a:rPr>
            </a:br>
            <a:endParaRPr lang="en-US" dirty="0"/>
          </a:p>
        </p:txBody>
      </p:sp>
      <p:sp>
        <p:nvSpPr>
          <p:cNvPr id="18" name="Text Placeholder 2">
            <a:extLst>
              <a:ext uri="{FF2B5EF4-FFF2-40B4-BE49-F238E27FC236}">
                <a16:creationId xmlns:a16="http://schemas.microsoft.com/office/drawing/2014/main" id="{55A6C91F-9D6B-4BA7-EBA2-871EB972F835}"/>
              </a:ext>
            </a:extLst>
          </p:cNvPr>
          <p:cNvSpPr>
            <a:spLocks noGrp="1"/>
          </p:cNvSpPr>
          <p:nvPr>
            <p:ph type="body" sz="quarter" idx="17"/>
          </p:nvPr>
        </p:nvSpPr>
        <p:spPr>
          <a:xfrm>
            <a:off x="4356039" y="1926472"/>
            <a:ext cx="5364224" cy="553998"/>
          </a:xfrm>
        </p:spPr>
        <p:txBody>
          <a:bodyPr/>
          <a:lstStyle/>
          <a:p>
            <a:pPr marL="342900" indent="-342900">
              <a:buFont typeface="+mj-lt"/>
              <a:buAutoNum type="arabicPeriod"/>
            </a:pPr>
            <a:r>
              <a:rPr lang="en-US" sz="1800">
                <a:solidFill>
                  <a:srgbClr val="000000"/>
                </a:solidFill>
                <a:effectLst/>
                <a:latin typeface="+mn-lt"/>
                <a:ea typeface="Times New Roman" panose="02020603050405020304" pitchFamily="18" charset="0"/>
                <a:cs typeface="Times New Roman" panose="02020603050405020304" pitchFamily="18" charset="0"/>
              </a:rPr>
              <a:t>Use the hosted environment and Azure credentials provided for this exercise</a:t>
            </a:r>
            <a:r>
              <a:rPr lang="en-US" sz="1800">
                <a:solidFill>
                  <a:srgbClr val="000000"/>
                </a:solidFill>
                <a:latin typeface="+mn-lt"/>
                <a:ea typeface="Times New Roman" panose="02020603050405020304" pitchFamily="18" charset="0"/>
                <a:cs typeface="Times New Roman" panose="02020603050405020304" pitchFamily="18" charset="0"/>
              </a:rPr>
              <a:t>.</a:t>
            </a:r>
            <a:endParaRPr lang="en-US" sz="1800" b="1" kern="0">
              <a:solidFill>
                <a:srgbClr val="0078D4"/>
              </a:solidFill>
              <a:latin typeface="+mn-lt"/>
              <a:ea typeface="+mj-lt"/>
              <a:cs typeface="+mj-lt"/>
            </a:endParaRPr>
          </a:p>
        </p:txBody>
      </p:sp>
      <p:sp>
        <p:nvSpPr>
          <p:cNvPr id="14" name="Text Placeholder 10">
            <a:extLst>
              <a:ext uri="{FF2B5EF4-FFF2-40B4-BE49-F238E27FC236}">
                <a16:creationId xmlns:a16="http://schemas.microsoft.com/office/drawing/2014/main" id="{86B2FD84-94D4-84B2-F298-9764FC7A64C1}"/>
              </a:ext>
            </a:extLst>
          </p:cNvPr>
          <p:cNvSpPr txBox="1">
            <a:spLocks/>
          </p:cNvSpPr>
          <p:nvPr/>
        </p:nvSpPr>
        <p:spPr>
          <a:xfrm>
            <a:off x="588263" y="2542117"/>
            <a:ext cx="2027938" cy="15388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In this exercise, you will use Bing Chat copilot to explore generative AI.</a:t>
            </a:r>
          </a:p>
        </p:txBody>
      </p:sp>
      <p:grpSp>
        <p:nvGrpSpPr>
          <p:cNvPr id="15" name="Group 14">
            <a:extLst>
              <a:ext uri="{FF2B5EF4-FFF2-40B4-BE49-F238E27FC236}">
                <a16:creationId xmlns:a16="http://schemas.microsoft.com/office/drawing/2014/main" id="{39D97C50-8DD7-2D07-5B6E-6722ED9C1F44}"/>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AAE8F279-B84F-3677-B769-FA1D1586C859}"/>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33">
              <a:extLst>
                <a:ext uri="{FF2B5EF4-FFF2-40B4-BE49-F238E27FC236}">
                  <a16:creationId xmlns:a16="http://schemas.microsoft.com/office/drawing/2014/main" id="{66552262-DD2A-29AC-1951-EE42674111BE}"/>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27" name="Text Placeholder 2">
            <a:extLst>
              <a:ext uri="{FF2B5EF4-FFF2-40B4-BE49-F238E27FC236}">
                <a16:creationId xmlns:a16="http://schemas.microsoft.com/office/drawing/2014/main" id="{4F39755E-50D0-5AA9-4C6A-D3A3E2C2D7C7}"/>
              </a:ext>
            </a:extLst>
          </p:cNvPr>
          <p:cNvSpPr txBox="1">
            <a:spLocks/>
          </p:cNvSpPr>
          <p:nvPr/>
        </p:nvSpPr>
        <p:spPr>
          <a:xfrm>
            <a:off x="4356039" y="2900204"/>
            <a:ext cx="5364224" cy="83099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startAt="2"/>
            </a:pPr>
            <a:r>
              <a:rPr lang="en-US" sz="1800" kern="0">
                <a:latin typeface="+mn-lt"/>
                <a:cs typeface="Segoe UI"/>
              </a:rPr>
              <a:t>The instructions are also available on Learn: </a:t>
            </a:r>
            <a:r>
              <a:rPr lang="en-US" sz="1800">
                <a:hlinkClick r:id="rId5"/>
              </a:rPr>
              <a:t>https://aka.ms/ai900-bing-copilot</a:t>
            </a:r>
            <a:r>
              <a:rPr lang="en-US" sz="1800"/>
              <a:t> </a:t>
            </a:r>
          </a:p>
          <a:p>
            <a:endParaRPr lang="en-US" sz="1800"/>
          </a:p>
        </p:txBody>
      </p:sp>
    </p:spTree>
    <p:extLst>
      <p:ext uri="{BB962C8B-B14F-4D97-AF65-F5344CB8AC3E}">
        <p14:creationId xmlns:p14="http://schemas.microsoft.com/office/powerpoint/2010/main" val="22513138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92167"/>
            <a:ext cx="7948858" cy="1107996"/>
          </a:xfrm>
        </p:spPr>
        <p:txBody>
          <a:bodyPr/>
          <a:lstStyle/>
          <a:p>
            <a:r>
              <a:rPr lang="en-US" sz="3600" dirty="0"/>
              <a:t>Fundamentals of Azure OpenAI Service</a:t>
            </a:r>
            <a:endParaRPr lang="en-US" dirty="0"/>
          </a:p>
        </p:txBody>
      </p:sp>
    </p:spTree>
    <p:extLst>
      <p:ext uri="{BB962C8B-B14F-4D97-AF65-F5344CB8AC3E}">
        <p14:creationId xmlns:p14="http://schemas.microsoft.com/office/powerpoint/2010/main" val="373206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0396C-AE9C-4881-A29F-C1B035D7C8F0}"/>
              </a:ext>
            </a:extLst>
          </p:cNvPr>
          <p:cNvSpPr>
            <a:spLocks noGrp="1"/>
          </p:cNvSpPr>
          <p:nvPr>
            <p:ph type="title"/>
          </p:nvPr>
        </p:nvSpPr>
        <p:spPr/>
        <p:txBody>
          <a:bodyPr/>
          <a:lstStyle/>
          <a:p>
            <a:r>
              <a:rPr lang="en-US" altLang="zh-CN" dirty="0"/>
              <a:t>What is Azure OpenAI?</a:t>
            </a:r>
            <a:endParaRPr lang="zh-CN" altLang="en-US" dirty="0"/>
          </a:p>
        </p:txBody>
      </p:sp>
      <p:sp>
        <p:nvSpPr>
          <p:cNvPr id="3" name="文本框 2">
            <a:extLst>
              <a:ext uri="{FF2B5EF4-FFF2-40B4-BE49-F238E27FC236}">
                <a16:creationId xmlns:a16="http://schemas.microsoft.com/office/drawing/2014/main" id="{34C6109C-34CC-4486-8FB4-381FAB968149}"/>
              </a:ext>
            </a:extLst>
          </p:cNvPr>
          <p:cNvSpPr txBox="1"/>
          <p:nvPr/>
        </p:nvSpPr>
        <p:spPr>
          <a:xfrm>
            <a:off x="750277" y="1440000"/>
            <a:ext cx="10856504" cy="2308324"/>
          </a:xfrm>
          <a:prstGeom prst="rect">
            <a:avLst/>
          </a:prstGeom>
          <a:noFill/>
        </p:spPr>
        <p:txBody>
          <a:bodyPr wrap="square" lIns="0" tIns="0" rIns="0" bIns="0" rtlCol="0" anchor="t">
            <a:spAutoFit/>
          </a:bodyPr>
          <a:lstStyle/>
          <a:p>
            <a:pPr>
              <a:spcBef>
                <a:spcPts val="1200"/>
              </a:spcBef>
            </a:pPr>
            <a:r>
              <a:rPr lang="en-US" altLang="zh-CN" sz="2000" b="1" dirty="0"/>
              <a:t>Azure OpenAI service </a:t>
            </a:r>
            <a:r>
              <a:rPr lang="en-US" altLang="zh-CN" sz="2000" dirty="0"/>
              <a:t>is Microsoft's cloud solution for deploying, customizing, and hosting large language models.</a:t>
            </a:r>
          </a:p>
          <a:p>
            <a:pPr>
              <a:spcBef>
                <a:spcPts val="1200"/>
              </a:spcBef>
            </a:pPr>
            <a:r>
              <a:rPr lang="en-US" sz="2000" b="0" i="0" dirty="0">
                <a:solidFill>
                  <a:srgbClr val="161616"/>
                </a:solidFill>
                <a:effectLst/>
                <a:latin typeface="Segoe UI" panose="020B0502040204020203" pitchFamily="34" charset="0"/>
              </a:rPr>
              <a:t>Azure OpenAI service consists of:</a:t>
            </a:r>
          </a:p>
          <a:p>
            <a:pPr marL="342900" indent="-342900">
              <a:buFont typeface="Arial" panose="020B0604020202020204" pitchFamily="34" charset="0"/>
              <a:buChar char="•"/>
            </a:pPr>
            <a:r>
              <a:rPr lang="en-US" sz="2000" b="0" i="0" dirty="0">
                <a:solidFill>
                  <a:srgbClr val="161616"/>
                </a:solidFill>
                <a:effectLst/>
                <a:latin typeface="Segoe UI"/>
                <a:cs typeface="Segoe UI"/>
              </a:rPr>
              <a:t>Pre-trained generative AI models. </a:t>
            </a:r>
            <a:endParaRPr lang="en-US" sz="2000" dirty="0">
              <a:solidFill>
                <a:srgbClr val="161616"/>
              </a:solidFill>
              <a:latin typeface="Segoe UI"/>
              <a:cs typeface="Segoe UI"/>
            </a:endParaRPr>
          </a:p>
          <a:p>
            <a:pPr marL="342900" indent="-342900" algn="l">
              <a:buFont typeface="Arial" panose="020B0604020202020204" pitchFamily="34" charset="0"/>
              <a:buChar char="•"/>
            </a:pPr>
            <a:r>
              <a:rPr lang="en-US" sz="2000" b="0" i="0" dirty="0">
                <a:solidFill>
                  <a:srgbClr val="161616"/>
                </a:solidFill>
                <a:effectLst/>
                <a:latin typeface="Segoe UI"/>
                <a:cs typeface="Segoe UI"/>
              </a:rPr>
              <a:t>Customization capabilities.</a:t>
            </a:r>
            <a:endParaRPr lang="en-US" dirty="0"/>
          </a:p>
          <a:p>
            <a:pPr marL="342900" indent="-342900" algn="l">
              <a:buFont typeface="Arial" panose="020B0604020202020204" pitchFamily="34" charset="0"/>
              <a:buChar char="•"/>
            </a:pPr>
            <a:r>
              <a:rPr lang="en-US" sz="2000" b="0" i="0" dirty="0">
                <a:solidFill>
                  <a:srgbClr val="161616"/>
                </a:solidFill>
                <a:effectLst/>
                <a:latin typeface="Segoe UI" panose="020B0502040204020203" pitchFamily="34" charset="0"/>
              </a:rPr>
              <a:t>Built-in tools to detect and mitigate harmful use cases so users can implement AI responsibly.</a:t>
            </a:r>
          </a:p>
          <a:p>
            <a:pPr marL="342900" indent="-342900" algn="l">
              <a:buFont typeface="Arial" panose="020B0604020202020204" pitchFamily="34" charset="0"/>
              <a:buChar char="•"/>
            </a:pPr>
            <a:r>
              <a:rPr lang="en-US" sz="2000" b="0" i="0" dirty="0">
                <a:solidFill>
                  <a:srgbClr val="161616"/>
                </a:solidFill>
                <a:effectLst/>
                <a:latin typeface="Segoe UI" panose="020B0502040204020203" pitchFamily="34" charset="0"/>
              </a:rPr>
              <a:t>Enterprise-grade security with role-based access control (RBAC) and private networks.</a:t>
            </a:r>
          </a:p>
        </p:txBody>
      </p:sp>
      <p:sp>
        <p:nvSpPr>
          <p:cNvPr id="4" name="Rectangle 3">
            <a:extLst>
              <a:ext uri="{FF2B5EF4-FFF2-40B4-BE49-F238E27FC236}">
                <a16:creationId xmlns:a16="http://schemas.microsoft.com/office/drawing/2014/main" id="{66695C9C-FCD7-A118-DDE7-C14ECFC106C9}"/>
              </a:ext>
            </a:extLst>
          </p:cNvPr>
          <p:cNvSpPr/>
          <p:nvPr/>
        </p:nvSpPr>
        <p:spPr bwMode="auto">
          <a:xfrm>
            <a:off x="750277" y="3907692"/>
            <a:ext cx="9878646" cy="9065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ysClr val="windowText" lastClr="000000"/>
                </a:solidFill>
                <a:ea typeface="Segoe UI" pitchFamily="34" charset="0"/>
                <a:cs typeface="Segoe UI" pitchFamily="34" charset="0"/>
              </a:rPr>
              <a:t>You can use several methods to develop Azure OpenAI solutions: Azure AI Studio, REST API, supported SDKs, and Azure CLI. </a:t>
            </a:r>
          </a:p>
        </p:txBody>
      </p:sp>
    </p:spTree>
    <p:extLst>
      <p:ext uri="{BB962C8B-B14F-4D97-AF65-F5344CB8AC3E}">
        <p14:creationId xmlns:p14="http://schemas.microsoft.com/office/powerpoint/2010/main" val="17262754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0396C-AE9C-4881-A29F-C1B035D7C8F0}"/>
              </a:ext>
            </a:extLst>
          </p:cNvPr>
          <p:cNvSpPr>
            <a:spLocks noGrp="1"/>
          </p:cNvSpPr>
          <p:nvPr>
            <p:ph type="title"/>
          </p:nvPr>
        </p:nvSpPr>
        <p:spPr/>
        <p:txBody>
          <a:bodyPr/>
          <a:lstStyle/>
          <a:p>
            <a:r>
              <a:rPr lang="en-US" altLang="zh-CN" dirty="0"/>
              <a:t>What models does Azure OpenAI support?</a:t>
            </a:r>
            <a:endParaRPr lang="zh-CN" altLang="en-US" dirty="0"/>
          </a:p>
        </p:txBody>
      </p:sp>
      <p:graphicFrame>
        <p:nvGraphicFramePr>
          <p:cNvPr id="4" name="Table 3">
            <a:extLst>
              <a:ext uri="{FF2B5EF4-FFF2-40B4-BE49-F238E27FC236}">
                <a16:creationId xmlns:a16="http://schemas.microsoft.com/office/drawing/2014/main" id="{27A0AEE6-DA39-853D-1D75-F58546CEB771}"/>
              </a:ext>
            </a:extLst>
          </p:cNvPr>
          <p:cNvGraphicFramePr>
            <a:graphicFrameLocks noGrp="1"/>
          </p:cNvGraphicFramePr>
          <p:nvPr>
            <p:extLst>
              <p:ext uri="{D42A27DB-BD31-4B8C-83A1-F6EECF244321}">
                <p14:modId xmlns:p14="http://schemas.microsoft.com/office/powerpoint/2010/main" val="1150900865"/>
              </p:ext>
            </p:extLst>
          </p:nvPr>
        </p:nvGraphicFramePr>
        <p:xfrm>
          <a:off x="869614" y="1545477"/>
          <a:ext cx="10189155" cy="3200400"/>
        </p:xfrm>
        <a:graphic>
          <a:graphicData uri="http://schemas.openxmlformats.org/drawingml/2006/table">
            <a:tbl>
              <a:tblPr firstRow="1" bandRow="1">
                <a:tableStyleId>{9D7B26C5-4107-4FEC-AEDC-1716B250A1EF}</a:tableStyleId>
              </a:tblPr>
              <a:tblGrid>
                <a:gridCol w="2657536">
                  <a:extLst>
                    <a:ext uri="{9D8B030D-6E8A-4147-A177-3AD203B41FA5}">
                      <a16:colId xmlns:a16="http://schemas.microsoft.com/office/drawing/2014/main" val="421829709"/>
                    </a:ext>
                  </a:extLst>
                </a:gridCol>
                <a:gridCol w="7531619">
                  <a:extLst>
                    <a:ext uri="{9D8B030D-6E8A-4147-A177-3AD203B41FA5}">
                      <a16:colId xmlns:a16="http://schemas.microsoft.com/office/drawing/2014/main" val="1594181299"/>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dirty="0"/>
                        <a:t>Azure OpenAI supports many LLMs:</a:t>
                      </a:r>
                    </a:p>
                  </a:txBody>
                  <a:tcPr/>
                </a:tc>
                <a:tc>
                  <a:txBody>
                    <a:bodyPr/>
                    <a:lstStyle/>
                    <a:p>
                      <a:r>
                        <a:rPr lang="en-US" dirty="0"/>
                        <a:t>Description</a:t>
                      </a:r>
                    </a:p>
                  </a:txBody>
                  <a:tcPr anchor="b"/>
                </a:tc>
                <a:extLst>
                  <a:ext uri="{0D108BD9-81ED-4DB2-BD59-A6C34878D82A}">
                    <a16:rowId xmlns:a16="http://schemas.microsoft.com/office/drawing/2014/main" val="700504543"/>
                  </a:ext>
                </a:extLst>
              </a:tr>
              <a:tr h="370840">
                <a:tc>
                  <a:txBody>
                    <a:bodyPr/>
                    <a:lstStyle/>
                    <a:p>
                      <a:pPr algn="l" fontAlgn="t"/>
                      <a:r>
                        <a:rPr lang="en-US" u="none" strike="noStrike" dirty="0">
                          <a:effectLst/>
                        </a:rPr>
                        <a:t>GPT-4</a:t>
                      </a:r>
                      <a:endParaRPr lang="en-US" dirty="0">
                        <a:effectLst/>
                      </a:endParaRPr>
                    </a:p>
                  </a:txBody>
                  <a:tcPr/>
                </a:tc>
                <a:tc>
                  <a:txBody>
                    <a:bodyPr/>
                    <a:lstStyle/>
                    <a:p>
                      <a:pPr algn="l" fontAlgn="t"/>
                      <a:r>
                        <a:rPr lang="en-US" dirty="0">
                          <a:effectLst/>
                        </a:rPr>
                        <a:t>A set of models that improve on GPT-3.5 and can understand as well as generate natural language and code.</a:t>
                      </a:r>
                    </a:p>
                  </a:txBody>
                  <a:tcPr/>
                </a:tc>
                <a:extLst>
                  <a:ext uri="{0D108BD9-81ED-4DB2-BD59-A6C34878D82A}">
                    <a16:rowId xmlns:a16="http://schemas.microsoft.com/office/drawing/2014/main" val="1249020686"/>
                  </a:ext>
                </a:extLst>
              </a:tr>
              <a:tr h="370840">
                <a:tc>
                  <a:txBody>
                    <a:bodyPr/>
                    <a:lstStyle/>
                    <a:p>
                      <a:pPr algn="l" fontAlgn="t"/>
                      <a:r>
                        <a:rPr lang="en-US" u="none" strike="noStrike" dirty="0">
                          <a:effectLst/>
                        </a:rPr>
                        <a:t>GPT-3.5</a:t>
                      </a:r>
                      <a:endParaRPr lang="en-US" dirty="0">
                        <a:effectLst/>
                      </a:endParaRPr>
                    </a:p>
                  </a:txBody>
                  <a:tcPr/>
                </a:tc>
                <a:tc>
                  <a:txBody>
                    <a:bodyPr/>
                    <a:lstStyle/>
                    <a:p>
                      <a:pPr algn="l" fontAlgn="t"/>
                      <a:r>
                        <a:rPr lang="en-US" dirty="0">
                          <a:effectLst/>
                        </a:rPr>
                        <a:t>A set of models that improve on GPT-3 and can understand as well as generate natural language and code.</a:t>
                      </a:r>
                    </a:p>
                  </a:txBody>
                  <a:tcPr/>
                </a:tc>
                <a:extLst>
                  <a:ext uri="{0D108BD9-81ED-4DB2-BD59-A6C34878D82A}">
                    <a16:rowId xmlns:a16="http://schemas.microsoft.com/office/drawing/2014/main" val="1950096993"/>
                  </a:ext>
                </a:extLst>
              </a:tr>
              <a:tr h="370840">
                <a:tc>
                  <a:txBody>
                    <a:bodyPr/>
                    <a:lstStyle/>
                    <a:p>
                      <a:pPr algn="l" fontAlgn="t"/>
                      <a:r>
                        <a:rPr lang="en-US" u="none" strike="noStrike" dirty="0">
                          <a:effectLst/>
                        </a:rPr>
                        <a:t>Embeddings</a:t>
                      </a:r>
                      <a:endParaRPr lang="en-US" dirty="0">
                        <a:effectLst/>
                      </a:endParaRPr>
                    </a:p>
                  </a:txBody>
                  <a:tcPr/>
                </a:tc>
                <a:tc>
                  <a:txBody>
                    <a:bodyPr/>
                    <a:lstStyle/>
                    <a:p>
                      <a:pPr algn="l" fontAlgn="t"/>
                      <a:r>
                        <a:rPr lang="en-US" dirty="0">
                          <a:effectLst/>
                        </a:rPr>
                        <a:t>A set of models that can convert text into numerical vector form to facilitate text similarity.</a:t>
                      </a:r>
                    </a:p>
                  </a:txBody>
                  <a:tcPr/>
                </a:tc>
                <a:extLst>
                  <a:ext uri="{0D108BD9-81ED-4DB2-BD59-A6C34878D82A}">
                    <a16:rowId xmlns:a16="http://schemas.microsoft.com/office/drawing/2014/main" val="110151105"/>
                  </a:ext>
                </a:extLst>
              </a:tr>
              <a:tr h="370840">
                <a:tc>
                  <a:txBody>
                    <a:bodyPr/>
                    <a:lstStyle/>
                    <a:p>
                      <a:pPr algn="l" fontAlgn="t"/>
                      <a:r>
                        <a:rPr lang="en-US" u="none" strike="noStrike" dirty="0">
                          <a:effectLst/>
                        </a:rPr>
                        <a:t>DALL-E</a:t>
                      </a:r>
                      <a:r>
                        <a:rPr lang="en-US" dirty="0">
                          <a:effectLst/>
                        </a:rPr>
                        <a:t> (preview)</a:t>
                      </a:r>
                    </a:p>
                  </a:txBody>
                  <a:tcPr/>
                </a:tc>
                <a:tc>
                  <a:txBody>
                    <a:bodyPr/>
                    <a:lstStyle/>
                    <a:p>
                      <a:pPr algn="l" fontAlgn="t"/>
                      <a:r>
                        <a:rPr lang="en-US" dirty="0">
                          <a:effectLst/>
                        </a:rPr>
                        <a:t>A series of models in preview that can generate original images from natural language.</a:t>
                      </a:r>
                    </a:p>
                  </a:txBody>
                  <a:tcPr/>
                </a:tc>
                <a:extLst>
                  <a:ext uri="{0D108BD9-81ED-4DB2-BD59-A6C34878D82A}">
                    <a16:rowId xmlns:a16="http://schemas.microsoft.com/office/drawing/2014/main" val="3395185836"/>
                  </a:ext>
                </a:extLst>
              </a:tr>
            </a:tbl>
          </a:graphicData>
        </a:graphic>
      </p:graphicFrame>
    </p:spTree>
    <p:extLst>
      <p:ext uri="{BB962C8B-B14F-4D97-AF65-F5344CB8AC3E}">
        <p14:creationId xmlns:p14="http://schemas.microsoft.com/office/powerpoint/2010/main" val="10028474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noProof="0" dirty="0"/>
              <a:t>How to use Azure OpenAI</a:t>
            </a:r>
            <a:endParaRPr lang="en-US" dirty="0"/>
          </a:p>
        </p:txBody>
      </p:sp>
      <p:sp>
        <p:nvSpPr>
          <p:cNvPr id="7" name="Rectangle 6">
            <a:extLst>
              <a:ext uri="{FF2B5EF4-FFF2-40B4-BE49-F238E27FC236}">
                <a16:creationId xmlns:a16="http://schemas.microsoft.com/office/drawing/2014/main" id="{72D3883D-1D7C-9760-EE92-0F827A24D702}"/>
              </a:ext>
              <a:ext uri="{C183D7F6-B498-43B3-948B-1728B52AA6E4}">
                <adec:decorative xmlns:adec="http://schemas.microsoft.com/office/drawing/2017/decorative" val="1"/>
              </a:ext>
            </a:extLst>
          </p:cNvPr>
          <p:cNvSpPr/>
          <p:nvPr/>
        </p:nvSpPr>
        <p:spPr bwMode="auto">
          <a:xfrm>
            <a:off x="5588000" y="1250462"/>
            <a:ext cx="6131033" cy="425993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5" descr="The GIF image showing Azure OpenAI Studio.">
            <a:extLst>
              <a:ext uri="{FF2B5EF4-FFF2-40B4-BE49-F238E27FC236}">
                <a16:creationId xmlns:a16="http://schemas.microsoft.com/office/drawing/2014/main" id="{B1AFA3F8-8A5F-C592-36F4-718C0935BE05}"/>
              </a:ext>
            </a:extLst>
          </p:cNvPr>
          <p:cNvSpPr txBox="1">
            <a:spLocks/>
          </p:cNvSpPr>
          <p:nvPr/>
        </p:nvSpPr>
        <p:spPr>
          <a:xfrm>
            <a:off x="584200" y="1436400"/>
            <a:ext cx="4891550" cy="4099648"/>
          </a:xfrm>
          <a:prstGeom prst="rect">
            <a:avLst/>
          </a:prstGeom>
        </p:spPr>
        <p:txBody>
          <a:bodyPr vert="horz" wrap="square" lIns="0" tIns="4680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200"/>
              </a:spcAft>
              <a:buNone/>
            </a:pPr>
            <a:r>
              <a:rPr lang="en-US" sz="2000" dirty="0">
                <a:solidFill>
                  <a:srgbClr val="171717"/>
                </a:solidFill>
                <a:latin typeface="+mj-lt"/>
              </a:rPr>
              <a:t>Azure OpenAI Studio:</a:t>
            </a:r>
          </a:p>
          <a:p>
            <a:pPr marL="284400" indent="-284400">
              <a:spcBef>
                <a:spcPts val="600"/>
              </a:spcBef>
              <a:buFont typeface="Wingdings" panose="05000000000000000000" pitchFamily="2" charset="2"/>
              <a:buChar char=""/>
            </a:pPr>
            <a:r>
              <a:rPr lang="en-US" sz="1800" dirty="0">
                <a:solidFill>
                  <a:srgbClr val="171717"/>
                </a:solidFill>
              </a:rPr>
              <a:t>Build and deploy AI models for software applications</a:t>
            </a:r>
          </a:p>
          <a:p>
            <a:pPr marL="284400" indent="-284400">
              <a:spcBef>
                <a:spcPts val="600"/>
              </a:spcBef>
              <a:buFont typeface="Wingdings" panose="05000000000000000000" pitchFamily="2" charset="2"/>
              <a:buChar char=""/>
            </a:pPr>
            <a:r>
              <a:rPr lang="en-US" sz="1800" dirty="0">
                <a:solidFill>
                  <a:srgbClr val="171717"/>
                </a:solidFill>
              </a:rPr>
              <a:t>Powered by generative AI models optimized for various tasks</a:t>
            </a:r>
          </a:p>
          <a:p>
            <a:pPr marL="284400" indent="-284400">
              <a:spcBef>
                <a:spcPts val="600"/>
              </a:spcBef>
              <a:buFont typeface="Wingdings" panose="05000000000000000000" pitchFamily="2" charset="2"/>
              <a:buChar char=""/>
            </a:pPr>
            <a:r>
              <a:rPr lang="en-US" sz="1800" dirty="0">
                <a:solidFill>
                  <a:srgbClr val="171717"/>
                </a:solidFill>
              </a:rPr>
              <a:t>Azure OpenAI models include: </a:t>
            </a:r>
            <a:r>
              <a:rPr lang="en-US" sz="1800" b="1" dirty="0">
                <a:solidFill>
                  <a:srgbClr val="171717"/>
                </a:solidFill>
              </a:rPr>
              <a:t>GPT-4</a:t>
            </a:r>
            <a:r>
              <a:rPr lang="en-US" sz="1800" dirty="0">
                <a:solidFill>
                  <a:srgbClr val="171717"/>
                </a:solidFill>
              </a:rPr>
              <a:t>, </a:t>
            </a:r>
            <a:r>
              <a:rPr lang="en-US" sz="1800" b="1" dirty="0">
                <a:solidFill>
                  <a:srgbClr val="171717"/>
                </a:solidFill>
              </a:rPr>
              <a:t>GPT-3.5</a:t>
            </a:r>
            <a:r>
              <a:rPr lang="en-US" sz="1800" dirty="0">
                <a:solidFill>
                  <a:srgbClr val="171717"/>
                </a:solidFill>
              </a:rPr>
              <a:t>, </a:t>
            </a:r>
            <a:r>
              <a:rPr lang="en-US" sz="1800" b="1" dirty="0">
                <a:solidFill>
                  <a:srgbClr val="171717"/>
                </a:solidFill>
              </a:rPr>
              <a:t>Embeddings </a:t>
            </a:r>
            <a:r>
              <a:rPr lang="en-US" sz="1800" dirty="0">
                <a:solidFill>
                  <a:srgbClr val="171717"/>
                </a:solidFill>
              </a:rPr>
              <a:t>and </a:t>
            </a:r>
            <a:r>
              <a:rPr lang="en-US" sz="1800" b="1" dirty="0">
                <a:solidFill>
                  <a:srgbClr val="171717"/>
                </a:solidFill>
              </a:rPr>
              <a:t>DALL-E models</a:t>
            </a:r>
            <a:endParaRPr lang="en-US" sz="1800" dirty="0">
              <a:solidFill>
                <a:srgbClr val="171717"/>
              </a:solidFill>
            </a:endParaRPr>
          </a:p>
          <a:p>
            <a:pPr marL="0" indent="0">
              <a:spcBef>
                <a:spcPts val="1800"/>
              </a:spcBef>
              <a:spcAft>
                <a:spcPts val="200"/>
              </a:spcAft>
              <a:buNone/>
            </a:pPr>
            <a:r>
              <a:rPr lang="en-US" sz="2000" dirty="0">
                <a:solidFill>
                  <a:srgbClr val="171717"/>
                </a:solidFill>
                <a:latin typeface="+mj-lt"/>
              </a:rPr>
              <a:t>Playgrounds:</a:t>
            </a:r>
          </a:p>
          <a:p>
            <a:pPr marL="284400" indent="-284400">
              <a:spcBef>
                <a:spcPts val="600"/>
              </a:spcBef>
              <a:buFont typeface="Wingdings" panose="05000000000000000000" pitchFamily="2" charset="2"/>
              <a:buChar char=""/>
            </a:pPr>
            <a:r>
              <a:rPr lang="en-US" sz="1800" dirty="0">
                <a:solidFill>
                  <a:srgbClr val="171717"/>
                </a:solidFill>
              </a:rPr>
              <a:t>Experiment with Azure OpenAI models without coding</a:t>
            </a:r>
          </a:p>
          <a:p>
            <a:pPr marL="284400" indent="-284400">
              <a:spcBef>
                <a:spcPts val="600"/>
              </a:spcBef>
              <a:buFont typeface="Wingdings" panose="05000000000000000000" pitchFamily="2" charset="2"/>
              <a:buChar char=""/>
            </a:pPr>
            <a:r>
              <a:rPr lang="en-US" sz="1800" dirty="0">
                <a:solidFill>
                  <a:srgbClr val="171717"/>
                </a:solidFill>
              </a:rPr>
              <a:t>Use the assistant setup to instruct the model about how it should behave</a:t>
            </a:r>
          </a:p>
        </p:txBody>
      </p:sp>
      <p:pic>
        <p:nvPicPr>
          <p:cNvPr id="4" name="Picture 3" descr="A screenshot of the Azure OpenAI Studio portal.">
            <a:extLst>
              <a:ext uri="{FF2B5EF4-FFF2-40B4-BE49-F238E27FC236}">
                <a16:creationId xmlns:a16="http://schemas.microsoft.com/office/drawing/2014/main" id="{37E8A05B-65BA-95BB-8208-4E790E3FF82A}"/>
              </a:ext>
            </a:extLst>
          </p:cNvPr>
          <p:cNvPicPr>
            <a:picLocks noChangeAspect="1"/>
          </p:cNvPicPr>
          <p:nvPr/>
        </p:nvPicPr>
        <p:blipFill rotWithShape="1">
          <a:blip r:embed="rId3"/>
          <a:srcRect r="19658" b="30562"/>
          <a:stretch/>
        </p:blipFill>
        <p:spPr>
          <a:xfrm>
            <a:off x="5668042" y="1731786"/>
            <a:ext cx="5970947" cy="3394427"/>
          </a:xfrm>
          <a:prstGeom prst="rect">
            <a:avLst/>
          </a:prstGeom>
        </p:spPr>
      </p:pic>
    </p:spTree>
    <p:extLst>
      <p:ext uri="{BB962C8B-B14F-4D97-AF65-F5344CB8AC3E}">
        <p14:creationId xmlns:p14="http://schemas.microsoft.com/office/powerpoint/2010/main" val="30630083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Azure OpenAI's natural language capabilities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339564"/>
            <a:ext cx="11018838" cy="615553"/>
          </a:xfrm>
        </p:spPr>
        <p:txBody>
          <a:bodyPr/>
          <a:lstStyle/>
          <a:p>
            <a:pPr marL="0" indent="0">
              <a:buNone/>
            </a:pPr>
            <a:r>
              <a:rPr lang="en-US" sz="2000" dirty="0">
                <a:latin typeface="+mj-lt"/>
              </a:rPr>
              <a:t>Generative pre-trained transformer (GPT) models are excellent at both understanding and creating natural language.</a:t>
            </a:r>
          </a:p>
        </p:txBody>
      </p:sp>
      <p:sp>
        <p:nvSpPr>
          <p:cNvPr id="4" name="Content Placeholder 2">
            <a:extLst>
              <a:ext uri="{FF2B5EF4-FFF2-40B4-BE49-F238E27FC236}">
                <a16:creationId xmlns:a16="http://schemas.microsoft.com/office/drawing/2014/main" id="{7A8F13FD-4328-9439-77BC-695657F7547E}"/>
              </a:ext>
            </a:extLst>
          </p:cNvPr>
          <p:cNvSpPr txBox="1">
            <a:spLocks/>
          </p:cNvSpPr>
          <p:nvPr/>
        </p:nvSpPr>
        <p:spPr>
          <a:xfrm>
            <a:off x="584200" y="2079048"/>
            <a:ext cx="4675606" cy="565146"/>
          </a:xfrm>
          <a:prstGeom prst="rect">
            <a:avLst/>
          </a:prstGeom>
          <a:noFill/>
        </p:spPr>
        <p:txBody>
          <a:bodyPr vert="horz" wrap="square" lIns="0" tIns="36000" rIns="0" bIns="3600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dirty="0">
                <a:solidFill>
                  <a:schemeClr val="accent4"/>
                </a:solidFill>
                <a:latin typeface="+mj-lt"/>
              </a:rPr>
              <a:t>For example, given a prompt where the user types in text asking for a cooking recipe:</a:t>
            </a:r>
          </a:p>
        </p:txBody>
      </p:sp>
      <p:sp>
        <p:nvSpPr>
          <p:cNvPr id="9" name="TextBox 8">
            <a:extLst>
              <a:ext uri="{FF2B5EF4-FFF2-40B4-BE49-F238E27FC236}">
                <a16:creationId xmlns:a16="http://schemas.microsoft.com/office/drawing/2014/main" id="{ACEDDE80-B3D9-DB4E-161A-31E6FD34980C}"/>
              </a:ext>
            </a:extLst>
          </p:cNvPr>
          <p:cNvSpPr txBox="1"/>
          <p:nvPr/>
        </p:nvSpPr>
        <p:spPr>
          <a:xfrm>
            <a:off x="5631366" y="2075650"/>
            <a:ext cx="5971672" cy="318924"/>
          </a:xfrm>
          <a:prstGeom prst="rect">
            <a:avLst/>
          </a:prstGeom>
          <a:noFill/>
        </p:spPr>
        <p:txBody>
          <a:bodyPr wrap="square" lIns="0" tIns="36000" rIns="0" bIns="36000">
            <a:spAutoFit/>
          </a:bodyPr>
          <a:lstStyle/>
          <a:p>
            <a:r>
              <a:rPr lang="en-US" sz="1600" dirty="0">
                <a:solidFill>
                  <a:schemeClr val="accent4"/>
                </a:solidFill>
                <a:latin typeface="+mj-lt"/>
              </a:rPr>
              <a:t>Here's an example of the Azure OpenAI generated response:</a:t>
            </a:r>
          </a:p>
        </p:txBody>
      </p:sp>
      <p:sp>
        <p:nvSpPr>
          <p:cNvPr id="10" name="New shape">
            <a:extLst>
              <a:ext uri="{FF2B5EF4-FFF2-40B4-BE49-F238E27FC236}">
                <a16:creationId xmlns:a16="http://schemas.microsoft.com/office/drawing/2014/main" id="{1E3E066C-D690-4E85-BE08-BF283D09E455}"/>
              </a:ext>
              <a:ext uri="{C183D7F6-B498-43B3-948B-1728B52AA6E4}">
                <adec:decorative xmlns:adec="http://schemas.microsoft.com/office/drawing/2017/decorative" val="1"/>
              </a:ext>
            </a:extLst>
          </p:cNvPr>
          <p:cNvSpPr/>
          <p:nvPr/>
        </p:nvSpPr>
        <p:spPr>
          <a:xfrm>
            <a:off x="584201" y="2705971"/>
            <a:ext cx="4634571" cy="32400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endParaRPr lang="en-US" sz="1600" dirty="0">
              <a:solidFill>
                <a:srgbClr val="000000"/>
              </a:solidFill>
            </a:endParaRPr>
          </a:p>
        </p:txBody>
      </p:sp>
      <p:sp>
        <p:nvSpPr>
          <p:cNvPr id="11" name="New shape">
            <a:extLst>
              <a:ext uri="{FF2B5EF4-FFF2-40B4-BE49-F238E27FC236}">
                <a16:creationId xmlns:a16="http://schemas.microsoft.com/office/drawing/2014/main" id="{3F9346E3-956A-4CF6-845F-F25FAC5EEEE5}"/>
              </a:ext>
            </a:extLst>
          </p:cNvPr>
          <p:cNvSpPr/>
          <p:nvPr/>
        </p:nvSpPr>
        <p:spPr>
          <a:xfrm>
            <a:off x="584200" y="3029971"/>
            <a:ext cx="4634571" cy="182278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spAutoFit/>
          </a:bodyPr>
          <a:lstStyle/>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Write recipe instructions for a fruit pie based on these ingredients:</a:t>
            </a:r>
          </a:p>
          <a:p>
            <a:endParaRPr lang="en-US" altLang="zh-CN" sz="1100" dirty="0">
              <a:solidFill>
                <a:srgbClr val="161616"/>
              </a:solidFill>
              <a:latin typeface="Consolas" panose="020B0609020204030204" pitchFamily="49" charset="0"/>
              <a:ea typeface="Cascadia Code" panose="020B0609020000020004" pitchFamily="49" charset="0"/>
              <a:cs typeface="Cascadia Code" panose="020B0609020000020004" pitchFamily="49" charset="0"/>
            </a:endParaRP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Strawberries</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Blueberries</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Flour</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Eggs</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Milk</a:t>
            </a:r>
            <a:endParaRPr lang="en-US" sz="1400" dirty="0">
              <a:solidFill>
                <a:schemeClr val="tx1"/>
              </a:solidFill>
              <a:latin typeface="Consolas" panose="020B0609020204030204" pitchFamily="49" charset="0"/>
            </a:endParaRPr>
          </a:p>
        </p:txBody>
      </p:sp>
      <p:sp>
        <p:nvSpPr>
          <p:cNvPr id="13" name="New shape">
            <a:extLst>
              <a:ext uri="{FF2B5EF4-FFF2-40B4-BE49-F238E27FC236}">
                <a16:creationId xmlns:a16="http://schemas.microsoft.com/office/drawing/2014/main" id="{BF9C890A-9999-4DC8-88D1-CEE9DDD483F6}"/>
              </a:ext>
              <a:ext uri="{C183D7F6-B498-43B3-948B-1728B52AA6E4}">
                <adec:decorative xmlns:adec="http://schemas.microsoft.com/office/drawing/2017/decorative" val="1"/>
              </a:ext>
            </a:extLst>
          </p:cNvPr>
          <p:cNvSpPr/>
          <p:nvPr/>
        </p:nvSpPr>
        <p:spPr>
          <a:xfrm>
            <a:off x="5631366" y="2705971"/>
            <a:ext cx="5971672" cy="324000"/>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bIns="72000" rtlCol="0" anchor="ctr">
            <a:spAutoFit/>
          </a:bodyPr>
          <a:lstStyle/>
          <a:p>
            <a:pPr algn="l"/>
            <a:endParaRPr lang="en-US" sz="1600" dirty="0">
              <a:solidFill>
                <a:srgbClr val="000000"/>
              </a:solidFill>
            </a:endParaRPr>
          </a:p>
        </p:txBody>
      </p:sp>
      <p:sp>
        <p:nvSpPr>
          <p:cNvPr id="14" name="New shape">
            <a:extLst>
              <a:ext uri="{FF2B5EF4-FFF2-40B4-BE49-F238E27FC236}">
                <a16:creationId xmlns:a16="http://schemas.microsoft.com/office/drawing/2014/main" id="{DDD45E1A-8D4E-4420-A5C7-9DF7137ED19F}"/>
              </a:ext>
            </a:extLst>
          </p:cNvPr>
          <p:cNvSpPr/>
          <p:nvPr/>
        </p:nvSpPr>
        <p:spPr>
          <a:xfrm>
            <a:off x="5631366" y="3014674"/>
            <a:ext cx="5971672" cy="251528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spAutoFit/>
          </a:bodyPr>
          <a:lstStyle/>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Instructions:</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1. Preheat your oven to 350 degrees Fahrenheit.</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2. In a medium bowl, mix together 1 cup of flour and 1 egg until it forms a dough.</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3. Grease a 9-inch pie dish with butter or non-stick cooking spray.</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4. Roll out the dough and place it in the pie dish.</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5. In a separate bowl, mix together 1 cup of strawberries, 1 cup of blueberries, and 1 cup of milk.</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6. Pour the fruit mixture into the pie dish.</a:t>
            </a:r>
          </a:p>
          <a:p>
            <a:r>
              <a:rPr lang="en-US" altLang="zh-CN" sz="1400" dirty="0">
                <a:solidFill>
                  <a:srgbClr val="161616"/>
                </a:solidFill>
                <a:latin typeface="Consolas" panose="020B0609020204030204" pitchFamily="49" charset="0"/>
                <a:ea typeface="Cascadia Code" panose="020B0609020000020004" pitchFamily="49" charset="0"/>
                <a:cs typeface="Cascadia Code" panose="020B0609020000020004" pitchFamily="49" charset="0"/>
              </a:rPr>
              <a:t>7. Bake</a:t>
            </a:r>
            <a:endParaRPr lang="en-US" sz="1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9502206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tIns="0" rIns="0" bIns="0">
            <a:noAutofit/>
          </a:bodyPr>
          <a:lstStyle/>
          <a:p>
            <a:r>
              <a:rPr lang="en-US" dirty="0"/>
              <a:t>Agenda</a:t>
            </a:r>
          </a:p>
        </p:txBody>
      </p:sp>
      <p:sp>
        <p:nvSpPr>
          <p:cNvPr id="8" name="Text Placeholder 7">
            <a:extLst>
              <a:ext uri="{FF2B5EF4-FFF2-40B4-BE49-F238E27FC236}">
                <a16:creationId xmlns:a16="http://schemas.microsoft.com/office/drawing/2014/main" id="{E7F41EB0-FB83-7DE9-BBB3-F99624014F01}"/>
              </a:ext>
            </a:extLst>
          </p:cNvPr>
          <p:cNvSpPr>
            <a:spLocks noGrp="1"/>
          </p:cNvSpPr>
          <p:nvPr>
            <p:ph type="body" sz="quarter" idx="15"/>
          </p:nvPr>
        </p:nvSpPr>
        <p:spPr>
          <a:xfrm>
            <a:off x="586389" y="1818177"/>
            <a:ext cx="8435063" cy="1231106"/>
          </a:xfrm>
        </p:spPr>
        <p:txBody>
          <a:bodyPr vert="horz" wrap="square" lIns="0" tIns="0" rIns="0" bIns="0" rtlCol="0">
            <a:spAutoFit/>
          </a:bodyPr>
          <a:lstStyle/>
          <a:p>
            <a:pPr marL="339725" lvl="1" indent="-339725">
              <a:spcBef>
                <a:spcPts val="0"/>
              </a:spcBef>
              <a:spcAft>
                <a:spcPts val="1200"/>
              </a:spcAft>
            </a:pPr>
            <a:r>
              <a:rPr lang="en-US" sz="2000" dirty="0"/>
              <a:t>Fundamentals of </a:t>
            </a:r>
            <a:r>
              <a:rPr lang="en-US" dirty="0"/>
              <a:t>G</a:t>
            </a:r>
            <a:r>
              <a:rPr lang="en-US" sz="2000" dirty="0"/>
              <a:t>enerative AI</a:t>
            </a:r>
          </a:p>
          <a:p>
            <a:pPr marL="339725" lvl="1" indent="-339725">
              <a:spcBef>
                <a:spcPts val="0"/>
              </a:spcBef>
              <a:spcAft>
                <a:spcPts val="1200"/>
              </a:spcAft>
            </a:pPr>
            <a:r>
              <a:rPr lang="en-US" sz="2000" dirty="0"/>
              <a:t>Fundamentals of Azure OpenAI Service</a:t>
            </a:r>
          </a:p>
          <a:p>
            <a:pPr marL="339725" lvl="1" indent="-339725">
              <a:spcBef>
                <a:spcPts val="0"/>
              </a:spcBef>
              <a:spcAft>
                <a:spcPts val="1200"/>
              </a:spcAft>
            </a:pPr>
            <a:r>
              <a:rPr lang="en-US" dirty="0"/>
              <a:t>Explore responsible Generative AI</a:t>
            </a:r>
            <a:endParaRPr lang="en-US" sz="2000" dirty="0"/>
          </a:p>
        </p:txBody>
      </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noProof="0" dirty="0"/>
              <a:t>Azure OpenAI’s code generation capabilities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67691"/>
            <a:ext cx="4424527" cy="1815882"/>
          </a:xfrm>
        </p:spPr>
        <p:txBody>
          <a:bodyPr/>
          <a:lstStyle/>
          <a:p>
            <a:pPr marL="0" indent="0">
              <a:spcBef>
                <a:spcPts val="1200"/>
              </a:spcBef>
              <a:buNone/>
            </a:pPr>
            <a:r>
              <a:rPr lang="en-US" sz="1800" dirty="0"/>
              <a:t>GPT models translate natural language or code snippets into code.</a:t>
            </a:r>
          </a:p>
          <a:p>
            <a:pPr marL="0" indent="0">
              <a:spcBef>
                <a:spcPts val="1200"/>
              </a:spcBef>
              <a:buNone/>
            </a:pPr>
            <a:r>
              <a:rPr lang="en-US" sz="1800" dirty="0"/>
              <a:t>Code generation goes beyond just writing code from natural language prompts. Given the following code, it can generate unit tests as shown on the right:</a:t>
            </a:r>
          </a:p>
        </p:txBody>
      </p:sp>
      <p:sp>
        <p:nvSpPr>
          <p:cNvPr id="4" name="New shape">
            <a:extLst>
              <a:ext uri="{FF2B5EF4-FFF2-40B4-BE49-F238E27FC236}">
                <a16:creationId xmlns:a16="http://schemas.microsoft.com/office/drawing/2014/main" id="{09836C74-05D2-3D1F-DAF2-4718DC324EEE}"/>
              </a:ext>
            </a:extLst>
          </p:cNvPr>
          <p:cNvSpPr/>
          <p:nvPr/>
        </p:nvSpPr>
        <p:spPr>
          <a:xfrm>
            <a:off x="584200" y="3429000"/>
            <a:ext cx="4419223" cy="338554"/>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sz="1600" b="0" i="0" dirty="0">
                <a:solidFill>
                  <a:srgbClr val="171717"/>
                </a:solidFill>
                <a:effectLst/>
                <a:latin typeface="Segoe UI" panose="020B0502040204020203" pitchFamily="34" charset="0"/>
              </a:rPr>
              <a:t>Python</a:t>
            </a:r>
            <a:endParaRPr lang="en-US" sz="1600" dirty="0">
              <a:solidFill>
                <a:srgbClr val="000000"/>
              </a:solidFill>
            </a:endParaRPr>
          </a:p>
        </p:txBody>
      </p:sp>
      <p:sp>
        <p:nvSpPr>
          <p:cNvPr id="5" name="TextBox 4">
            <a:extLst>
              <a:ext uri="{FF2B5EF4-FFF2-40B4-BE49-F238E27FC236}">
                <a16:creationId xmlns:a16="http://schemas.microsoft.com/office/drawing/2014/main" id="{E8CB7699-43C4-0F6D-134F-5ABB9BD511E0}"/>
              </a:ext>
            </a:extLst>
          </p:cNvPr>
          <p:cNvSpPr txBox="1"/>
          <p:nvPr/>
        </p:nvSpPr>
        <p:spPr>
          <a:xfrm>
            <a:off x="589814" y="3767554"/>
            <a:ext cx="4415720" cy="1692000"/>
          </a:xfrm>
          <a:prstGeom prst="rect">
            <a:avLst/>
          </a:prstGeom>
          <a:solidFill>
            <a:schemeClr val="bg1">
              <a:lumMod val="95000"/>
            </a:schemeClr>
          </a:solidFill>
        </p:spPr>
        <p:txBody>
          <a:bodyPr wrap="square" lIns="182880" tIns="146304" rIns="182880" bIns="146304" rtlCol="0">
            <a:noAutofit/>
          </a:bodyPr>
          <a:lstStyle/>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Python 3</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(a, b):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return</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 * b </a:t>
            </a:r>
          </a:p>
          <a:p>
            <a:pPr>
              <a:lnSpc>
                <a:spcPct val="90000"/>
              </a:lnSpc>
              <a:spcAft>
                <a:spcPts val="600"/>
              </a:spcAft>
            </a:pPr>
            <a:endParaRPr lang="en-US" sz="1300" dirty="0">
              <a:solidFill>
                <a:srgbClr val="161616"/>
              </a:solidFill>
              <a:latin typeface="Consolas" panose="020B0609020204030204" pitchFamily="49" charset="0"/>
              <a:ea typeface="Cascadia Code" panose="020B0609020000020004" pitchFamily="49" charset="0"/>
              <a:cs typeface="Cascadia Code" panose="020B0609020000020004" pitchFamily="49" charset="0"/>
            </a:endParaRPr>
          </a:p>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Unit test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endParaRPr lang="en-US" sz="1300" dirty="0">
              <a:gradFill>
                <a:gsLst>
                  <a:gs pos="2917">
                    <a:schemeClr val="tx1"/>
                  </a:gs>
                  <a:gs pos="30000">
                    <a:schemeClr val="tx1"/>
                  </a:gs>
                </a:gsLst>
                <a:lin ang="5400000" scaled="0"/>
              </a:gradFill>
              <a:latin typeface="Consolas" panose="020B0609020204030204" pitchFamily="49" charset="0"/>
              <a:ea typeface="Cascadia Code" panose="020B0609020000020004" pitchFamily="49" charset="0"/>
              <a:cs typeface="Cascadia Code" panose="020B0609020000020004" pitchFamily="49" charset="0"/>
            </a:endParaRPr>
          </a:p>
        </p:txBody>
      </p:sp>
      <p:sp>
        <p:nvSpPr>
          <p:cNvPr id="7" name="Arrow: Right 6">
            <a:extLst>
              <a:ext uri="{FF2B5EF4-FFF2-40B4-BE49-F238E27FC236}">
                <a16:creationId xmlns:a16="http://schemas.microsoft.com/office/drawing/2014/main" id="{6D20B2AF-1B77-5B87-8F60-A66D5E2A396B}"/>
              </a:ext>
              <a:ext uri="{C183D7F6-B498-43B3-948B-1728B52AA6E4}">
                <adec:decorative xmlns:adec="http://schemas.microsoft.com/office/drawing/2017/decorative" val="1"/>
              </a:ext>
            </a:extLst>
          </p:cNvPr>
          <p:cNvSpPr/>
          <p:nvPr/>
        </p:nvSpPr>
        <p:spPr bwMode="auto">
          <a:xfrm>
            <a:off x="5059906" y="4045726"/>
            <a:ext cx="560341" cy="694944"/>
          </a:xfrm>
          <a:prstGeom prst="rightArrow">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New shape">
            <a:extLst>
              <a:ext uri="{FF2B5EF4-FFF2-40B4-BE49-F238E27FC236}">
                <a16:creationId xmlns:a16="http://schemas.microsoft.com/office/drawing/2014/main" id="{906CB214-EA05-CC32-01C3-59400ED707E0}"/>
              </a:ext>
            </a:extLst>
          </p:cNvPr>
          <p:cNvSpPr/>
          <p:nvPr/>
        </p:nvSpPr>
        <p:spPr>
          <a:xfrm>
            <a:off x="5671425" y="1467691"/>
            <a:ext cx="5931612" cy="338554"/>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4000" rtlCol="0" anchor="ctr">
            <a:spAutoFit/>
          </a:bodyPr>
          <a:lstStyle/>
          <a:p>
            <a:pPr algn="l"/>
            <a:r>
              <a:rPr lang="en-US" sz="1600" b="0" i="0" dirty="0">
                <a:solidFill>
                  <a:srgbClr val="171717"/>
                </a:solidFill>
                <a:effectLst/>
                <a:latin typeface="Segoe UI" panose="020B0502040204020203" pitchFamily="34" charset="0"/>
              </a:rPr>
              <a:t>Python</a:t>
            </a:r>
            <a:endParaRPr lang="en-US" sz="1600" dirty="0">
              <a:solidFill>
                <a:srgbClr val="000000"/>
              </a:solidFill>
            </a:endParaRPr>
          </a:p>
        </p:txBody>
      </p:sp>
      <p:sp>
        <p:nvSpPr>
          <p:cNvPr id="6" name="TextBox 5">
            <a:extLst>
              <a:ext uri="{FF2B5EF4-FFF2-40B4-BE49-F238E27FC236}">
                <a16:creationId xmlns:a16="http://schemas.microsoft.com/office/drawing/2014/main" id="{C97DB48A-49D5-E490-085B-66C20952492A}"/>
              </a:ext>
            </a:extLst>
          </p:cNvPr>
          <p:cNvSpPr txBox="1"/>
          <p:nvPr/>
        </p:nvSpPr>
        <p:spPr>
          <a:xfrm>
            <a:off x="5674619" y="1806245"/>
            <a:ext cx="5931612" cy="3657599"/>
          </a:xfrm>
          <a:prstGeom prst="rect">
            <a:avLst/>
          </a:prstGeom>
          <a:solidFill>
            <a:schemeClr val="bg1">
              <a:lumMod val="95000"/>
            </a:schemeClr>
          </a:solidFill>
        </p:spPr>
        <p:txBody>
          <a:bodyPr wrap="square" lIns="183600" tIns="108000" rIns="0" bIns="108000" rtlCol="0">
            <a:noAutofit/>
          </a:bodyPr>
          <a:lstStyle/>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Python 3</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(a, b):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return</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 * b</a:t>
            </a:r>
          </a:p>
          <a:p>
            <a:pPr>
              <a:lnSpc>
                <a:spcPct val="90000"/>
              </a:lnSpc>
              <a:spcAft>
                <a:spcPts val="600"/>
              </a:spcAft>
            </a:pPr>
            <a:endPar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endParaRPr>
          </a:p>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Unit test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test_mult_numbers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(3, 4) == 12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(0, 10) == 0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(4, 0) == 0 </a:t>
            </a:r>
          </a:p>
          <a:p>
            <a:pPr>
              <a:lnSpc>
                <a:spcPct val="90000"/>
              </a:lnSpc>
              <a:spcAft>
                <a:spcPts val="600"/>
              </a:spcAft>
            </a:pPr>
            <a:endPar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endParaRPr>
          </a:p>
          <a:p>
            <a:pPr>
              <a:lnSpc>
                <a:spcPct val="90000"/>
              </a:lnSpc>
              <a:spcAft>
                <a:spcPts val="600"/>
              </a:spcAft>
            </a:pPr>
            <a:r>
              <a:rPr lang="en-US" sz="1300" b="0" i="0" dirty="0">
                <a:solidFill>
                  <a:srgbClr val="008000"/>
                </a:solidFill>
                <a:effectLst/>
                <a:latin typeface="Consolas" panose="020B0609020204030204" pitchFamily="49" charset="0"/>
                <a:ea typeface="Cascadia Code" panose="020B0609020000020004" pitchFamily="49" charset="0"/>
                <a:cs typeface="Cascadia Code" panose="020B0609020000020004" pitchFamily="49" charset="0"/>
              </a:rPr>
              <a:t># Unit test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def</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006881"/>
                </a:solidFill>
                <a:effectLst/>
                <a:latin typeface="Consolas" panose="020B0609020204030204" pitchFamily="49" charset="0"/>
                <a:ea typeface="Cascadia Code" panose="020B0609020000020004" pitchFamily="49" charset="0"/>
                <a:cs typeface="Cascadia Code" panose="020B0609020000020004" pitchFamily="49" charset="0"/>
              </a:rPr>
              <a:t>test_mult_numbers_negative</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(-1, 10) == -10 </a:t>
            </a:r>
          </a:p>
          <a:p>
            <a:pPr>
              <a:lnSpc>
                <a:spcPct val="90000"/>
              </a:lnSpc>
              <a:spcAft>
                <a:spcPts val="600"/>
              </a:spcAft>
            </a:pPr>
            <a:r>
              <a:rPr lang="en-US" sz="1300" b="0" i="0" dirty="0">
                <a:solidFill>
                  <a:srgbClr val="0101FD"/>
                </a:solidFill>
                <a:effectLst/>
                <a:latin typeface="Consolas" panose="020B0609020204030204" pitchFamily="49" charset="0"/>
                <a:ea typeface="Cascadia Code" panose="020B0609020000020004" pitchFamily="49" charset="0"/>
                <a:cs typeface="Cascadia Code" panose="020B0609020000020004" pitchFamily="49" charset="0"/>
              </a:rPr>
              <a:t>  assert</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 </a:t>
            </a:r>
            <a:r>
              <a:rPr lang="en-US" sz="1300" b="0" i="0" dirty="0" err="1">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mult_numbers</a:t>
            </a:r>
            <a:r>
              <a:rPr lang="en-US" sz="1300" b="0" i="0" dirty="0">
                <a:solidFill>
                  <a:srgbClr val="161616"/>
                </a:solidFill>
                <a:effectLst/>
                <a:latin typeface="Consolas" panose="020B0609020204030204" pitchFamily="49" charset="0"/>
                <a:ea typeface="Cascadia Code" panose="020B0609020000020004" pitchFamily="49" charset="0"/>
                <a:cs typeface="Cascadia Code" panose="020B0609020000020004" pitchFamily="49" charset="0"/>
              </a:rPr>
              <a:t>(10, -1) == -10</a:t>
            </a:r>
            <a:endParaRPr lang="en-US" sz="1300" dirty="0">
              <a:gradFill>
                <a:gsLst>
                  <a:gs pos="2917">
                    <a:schemeClr val="tx1"/>
                  </a:gs>
                  <a:gs pos="30000">
                    <a:schemeClr val="tx1"/>
                  </a:gs>
                </a:gsLst>
                <a:lin ang="5400000" scaled="0"/>
              </a:gradFill>
              <a:latin typeface="Consolas" panose="020B06090202040302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408182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OpenAI's image generation capabilities</a:t>
            </a:r>
          </a:p>
        </p:txBody>
      </p:sp>
      <p:sp>
        <p:nvSpPr>
          <p:cNvPr id="70" name="Text Placeholder 7">
            <a:extLst>
              <a:ext uri="{FF2B5EF4-FFF2-40B4-BE49-F238E27FC236}">
                <a16:creationId xmlns:a16="http://schemas.microsoft.com/office/drawing/2014/main" id="{89D4E28A-2813-4BDB-8937-AF63BF19B55B}"/>
              </a:ext>
            </a:extLst>
          </p:cNvPr>
          <p:cNvSpPr txBox="1">
            <a:spLocks/>
          </p:cNvSpPr>
          <p:nvPr/>
        </p:nvSpPr>
        <p:spPr>
          <a:xfrm>
            <a:off x="613346" y="1332000"/>
            <a:ext cx="1134110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rgbClr val="0070C0"/>
                </a:solidFill>
                <a:latin typeface="+mj-lt"/>
              </a:rPr>
              <a:t>Generative AI models can edit and create images. The model that works with images is called DALL-E, which supports image creation, image editing and image variations creation.</a:t>
            </a:r>
          </a:p>
        </p:txBody>
      </p:sp>
      <p:sp>
        <p:nvSpPr>
          <p:cNvPr id="71" name="Text Placeholder 5">
            <a:extLst>
              <a:ext uri="{FF2B5EF4-FFF2-40B4-BE49-F238E27FC236}">
                <a16:creationId xmlns:a16="http://schemas.microsoft.com/office/drawing/2014/main" id="{CDBD62C2-4A5F-465B-A0EA-5E7995B8AB92}"/>
              </a:ext>
            </a:extLst>
          </p:cNvPr>
          <p:cNvSpPr txBox="1">
            <a:spLocks/>
          </p:cNvSpPr>
          <p:nvPr/>
        </p:nvSpPr>
        <p:spPr>
          <a:xfrm>
            <a:off x="613346" y="2059990"/>
            <a:ext cx="10969125" cy="18158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a:spcBef>
                <a:spcPts val="600"/>
              </a:spcBef>
              <a:buFont typeface="Wingdings" panose="05000000000000000000" pitchFamily="2" charset="2"/>
              <a:buChar char=""/>
            </a:pPr>
            <a:r>
              <a:rPr lang="en-US" sz="1800" b="1" dirty="0"/>
              <a:t>Image generation: </a:t>
            </a:r>
            <a:r>
              <a:rPr lang="en-US" sz="1800" dirty="0"/>
              <a:t>With DALL-E, you can even request an image in a particular style. Styles can be used for edits and variations as well.</a:t>
            </a:r>
          </a:p>
          <a:p>
            <a:pPr marL="285750" lvl="1" indent="-285750">
              <a:spcBef>
                <a:spcPts val="600"/>
              </a:spcBef>
              <a:buFont typeface="Wingdings" panose="05000000000000000000" pitchFamily="2" charset="2"/>
              <a:buChar char=""/>
            </a:pPr>
            <a:r>
              <a:rPr lang="en-US" altLang="zh-CN" sz="1800" b="1" dirty="0"/>
              <a:t>Editing an image: </a:t>
            </a:r>
            <a:r>
              <a:rPr lang="en-US" altLang="zh-CN" sz="1800" dirty="0"/>
              <a:t>DALL-E can edit the image as requested by changing its style, adding or removing items, or generating new content to add.</a:t>
            </a:r>
          </a:p>
          <a:p>
            <a:pPr marL="285750" lvl="1" indent="-285750">
              <a:spcBef>
                <a:spcPts val="600"/>
              </a:spcBef>
              <a:buFont typeface="Wingdings" panose="05000000000000000000" pitchFamily="2" charset="2"/>
              <a:buChar char=""/>
            </a:pPr>
            <a:r>
              <a:rPr lang="en-US" altLang="zh-CN" sz="1800" b="1" dirty="0"/>
              <a:t>Image variations: </a:t>
            </a:r>
            <a:r>
              <a:rPr lang="en-US" altLang="zh-CN" sz="1800" dirty="0"/>
              <a:t>Image variations can be created by providing an image and specifying how many variations of the image you would like.</a:t>
            </a:r>
            <a:endParaRPr lang="en-US" sz="1800" dirty="0"/>
          </a:p>
        </p:txBody>
      </p:sp>
      <p:sp>
        <p:nvSpPr>
          <p:cNvPr id="4" name="TextBox 3">
            <a:extLst>
              <a:ext uri="{FF2B5EF4-FFF2-40B4-BE49-F238E27FC236}">
                <a16:creationId xmlns:a16="http://schemas.microsoft.com/office/drawing/2014/main" id="{1EE8B90F-D5C3-D41B-8489-3948A19EC532}"/>
              </a:ext>
            </a:extLst>
          </p:cNvPr>
          <p:cNvSpPr txBox="1"/>
          <p:nvPr/>
        </p:nvSpPr>
        <p:spPr>
          <a:xfrm>
            <a:off x="1523127" y="4089252"/>
            <a:ext cx="3370383" cy="923330"/>
          </a:xfrm>
          <a:prstGeom prst="rect">
            <a:avLst/>
          </a:prstGeom>
          <a:noFill/>
        </p:spPr>
        <p:txBody>
          <a:bodyPr wrap="square">
            <a:spAutoFit/>
          </a:bodyPr>
          <a:lstStyle/>
          <a:p>
            <a:r>
              <a:rPr lang="en-US" sz="1800" dirty="0">
                <a:solidFill>
                  <a:srgbClr val="0070C0"/>
                </a:solidFill>
                <a:latin typeface="+mj-lt"/>
              </a:rPr>
              <a:t>Prompt: Create four variations of an image of an elephant with a hamburger.</a:t>
            </a:r>
            <a:endParaRPr lang="en-US" dirty="0"/>
          </a:p>
        </p:txBody>
      </p:sp>
      <p:pic>
        <p:nvPicPr>
          <p:cNvPr id="2050" name="Picture 2" descr="Four AI generated art depictions of an elephant with a burger on top of it.">
            <a:extLst>
              <a:ext uri="{FF2B5EF4-FFF2-40B4-BE49-F238E27FC236}">
                <a16:creationId xmlns:a16="http://schemas.microsoft.com/office/drawing/2014/main" id="{6DB1AF22-BB78-918A-BC07-16F8E5380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510" y="4089252"/>
            <a:ext cx="5627017" cy="13759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C44A190-BF15-7724-B11D-0F3AA33469E1}"/>
              </a:ext>
              <a:ext uri="{C183D7F6-B498-43B3-948B-1728B52AA6E4}">
                <adec:decorative xmlns:adec="http://schemas.microsoft.com/office/drawing/2017/decorative" val="1"/>
              </a:ext>
            </a:extLst>
          </p:cNvPr>
          <p:cNvSpPr/>
          <p:nvPr/>
        </p:nvSpPr>
        <p:spPr bwMode="auto">
          <a:xfrm>
            <a:off x="588264" y="4052189"/>
            <a:ext cx="11015474" cy="145010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42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n-US"/>
              <a:t>Demo: Explore Azure OpenAI Service</a:t>
            </a:r>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a:solidFill>
                  <a:schemeClr val="tx1"/>
                </a:solidFill>
                <a:latin typeface="+mn-lt"/>
                <a:cs typeface="Segoe UI"/>
              </a:rPr>
              <a:t>Follow along on the </a:t>
            </a:r>
            <a:r>
              <a:rPr lang="en-US" sz="2000" kern="0">
                <a:latin typeface="+mn-lt"/>
                <a:cs typeface="Segoe UI"/>
              </a:rPr>
              <a:t>exercise page at:</a:t>
            </a:r>
            <a:r>
              <a:rPr lang="en-US" sz="2000" b="1" kern="0">
                <a:latin typeface="+mn-lt"/>
                <a:cs typeface="Segoe UI"/>
              </a:rPr>
              <a:t> </a:t>
            </a:r>
            <a:r>
              <a:rPr lang="en-US" sz="2000" b="1" kern="0">
                <a:latin typeface="+mn-lt"/>
                <a:cs typeface="Segoe UI"/>
                <a:hlinkClick r:id="rId3"/>
              </a:rPr>
              <a:t>https://aka.ms/ai900-azure-openai</a:t>
            </a:r>
            <a:r>
              <a:rPr lang="en-US" sz="2000" b="1" kern="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1538883"/>
          </a:xfrm>
        </p:spPr>
        <p:txBody>
          <a:bodyPr/>
          <a:lstStyle/>
          <a:p>
            <a:r>
              <a:rPr lang="en-US" sz="2000">
                <a:latin typeface="+mn-lt"/>
              </a:rPr>
              <a:t>In this demo, </a:t>
            </a:r>
            <a:r>
              <a:rPr lang="en-US" sz="2000" b="0" i="0">
                <a:solidFill>
                  <a:srgbClr val="222222"/>
                </a:solidFill>
                <a:effectLst/>
                <a:latin typeface="+mn-lt"/>
              </a:rPr>
              <a:t>you’ll see </a:t>
            </a:r>
            <a:r>
              <a:rPr lang="en-US" sz="2000" b="1" i="0">
                <a:solidFill>
                  <a:srgbClr val="222222"/>
                </a:solidFill>
                <a:effectLst/>
                <a:latin typeface="+mn-lt"/>
              </a:rPr>
              <a:t>Azure OpenA</a:t>
            </a:r>
            <a:r>
              <a:rPr lang="en-US" sz="2000" i="0">
                <a:solidFill>
                  <a:srgbClr val="222222"/>
                </a:solidFill>
                <a:effectLst/>
                <a:latin typeface="+mn-lt"/>
              </a:rPr>
              <a:t>I’s capabilities</a:t>
            </a:r>
            <a:r>
              <a:rPr lang="en-US" sz="2000" b="0" i="0">
                <a:solidFill>
                  <a:srgbClr val="222222"/>
                </a:solidFill>
                <a:effectLst/>
                <a:latin typeface="+mn-lt"/>
              </a:rPr>
              <a:t> in action.</a:t>
            </a:r>
            <a:endParaRPr lang="en-US" sz="200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7703802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6165"/>
            <a:ext cx="6345239" cy="553998"/>
          </a:xfrm>
        </p:spPr>
        <p:txBody>
          <a:bodyPr/>
          <a:lstStyle/>
          <a:p>
            <a:r>
              <a:rPr lang="en-US" sz="3600" dirty="0"/>
              <a:t>Responsible generative AI</a:t>
            </a:r>
            <a:endParaRPr lang="en-US" dirty="0"/>
          </a:p>
        </p:txBody>
      </p:sp>
    </p:spTree>
    <p:extLst>
      <p:ext uri="{BB962C8B-B14F-4D97-AF65-F5344CB8AC3E}">
        <p14:creationId xmlns:p14="http://schemas.microsoft.com/office/powerpoint/2010/main" val="315736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Plan a responsible generative AI solution</a:t>
            </a:r>
          </a:p>
        </p:txBody>
      </p:sp>
      <p:sp>
        <p:nvSpPr>
          <p:cNvPr id="3" name="Content Placeholder 2" descr="Four stage process to develop and implement a plan for responsible AI ">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369332"/>
          </a:xfrm>
        </p:spPr>
        <p:txBody>
          <a:bodyPr/>
          <a:lstStyle/>
          <a:p>
            <a:pPr marL="0" indent="0">
              <a:buNone/>
            </a:pPr>
            <a:r>
              <a:rPr lang="en-US" sz="2400" dirty="0"/>
              <a:t>Four stage process to develop and implement a plan for responsible AI are:</a:t>
            </a:r>
          </a:p>
        </p:txBody>
      </p:sp>
      <p:grpSp>
        <p:nvGrpSpPr>
          <p:cNvPr id="10" name="Group 9" descr="Four stage process to develop and implement a plan for responsible AI ">
            <a:extLst>
              <a:ext uri="{FF2B5EF4-FFF2-40B4-BE49-F238E27FC236}">
                <a16:creationId xmlns:a16="http://schemas.microsoft.com/office/drawing/2014/main" id="{1016106B-23F6-50EE-ADA2-35381CDD5A9D}"/>
              </a:ext>
            </a:extLst>
          </p:cNvPr>
          <p:cNvGrpSpPr/>
          <p:nvPr/>
        </p:nvGrpSpPr>
        <p:grpSpPr>
          <a:xfrm>
            <a:off x="584199" y="2218842"/>
            <a:ext cx="10996246" cy="3063404"/>
            <a:chOff x="1865539" y="2318232"/>
            <a:chExt cx="9232850" cy="3063404"/>
          </a:xfrm>
        </p:grpSpPr>
        <p:sp>
          <p:nvSpPr>
            <p:cNvPr id="11" name="Freeform: Shape 10">
              <a:extLst>
                <a:ext uri="{FF2B5EF4-FFF2-40B4-BE49-F238E27FC236}">
                  <a16:creationId xmlns:a16="http://schemas.microsoft.com/office/drawing/2014/main" id="{42F603F5-A207-4ED2-3665-BE53A83A1FF6}"/>
                </a:ext>
              </a:extLst>
            </p:cNvPr>
            <p:cNvSpPr/>
            <p:nvPr/>
          </p:nvSpPr>
          <p:spPr>
            <a:xfrm>
              <a:off x="1865539"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rgbClr val="0078D3"/>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0000" tIns="180000" rIns="106680" bIns="273150" numCol="1" spcCol="1270" anchor="t" anchorCtr="0">
              <a:noAutofit/>
            </a:bodyPr>
            <a:lstStyle/>
            <a:p>
              <a:pPr marL="0" lvl="0" indent="0" algn="l" defTabSz="666750">
                <a:lnSpc>
                  <a:spcPct val="90000"/>
                </a:lnSpc>
                <a:spcBef>
                  <a:spcPct val="0"/>
                </a:spcBef>
                <a:spcAft>
                  <a:spcPct val="35000"/>
                </a:spcAft>
                <a:buNone/>
              </a:pPr>
              <a:r>
                <a:rPr lang="en-US" sz="1800" i="1" kern="1200" dirty="0"/>
                <a:t>Identify</a:t>
              </a:r>
            </a:p>
          </p:txBody>
        </p:sp>
        <p:sp>
          <p:nvSpPr>
            <p:cNvPr id="12" name="Freeform: Shape 11">
              <a:extLst>
                <a:ext uri="{FF2B5EF4-FFF2-40B4-BE49-F238E27FC236}">
                  <a16:creationId xmlns:a16="http://schemas.microsoft.com/office/drawing/2014/main" id="{9C44DE16-A248-9D29-987D-E84D0A2FDD4C}"/>
                </a:ext>
              </a:extLst>
            </p:cNvPr>
            <p:cNvSpPr/>
            <p:nvPr/>
          </p:nvSpPr>
          <p:spPr>
            <a:xfrm>
              <a:off x="2169452"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Char char="•"/>
              </a:pPr>
              <a:r>
                <a:rPr lang="en-US" sz="1600" kern="1200" dirty="0"/>
                <a:t>Potential harms that are relevant to your planned solution.</a:t>
              </a:r>
            </a:p>
          </p:txBody>
        </p:sp>
        <p:sp>
          <p:nvSpPr>
            <p:cNvPr id="13" name="Freeform: Shape 12">
              <a:extLst>
                <a:ext uri="{FF2B5EF4-FFF2-40B4-BE49-F238E27FC236}">
                  <a16:creationId xmlns:a16="http://schemas.microsoft.com/office/drawing/2014/main" id="{1E3224F2-BD58-262B-D4CB-50F17E41E675}"/>
                </a:ext>
              </a:extLst>
            </p:cNvPr>
            <p:cNvSpPr/>
            <p:nvPr/>
          </p:nvSpPr>
          <p:spPr>
            <a:xfrm>
              <a:off x="3582635" y="2433533"/>
              <a:ext cx="544084" cy="369425"/>
            </a:xfrm>
            <a:custGeom>
              <a:avLst/>
              <a:gdLst>
                <a:gd name="connsiteX0" fmla="*/ 0 w 476873"/>
                <a:gd name="connsiteY0" fmla="*/ 73885 h 369425"/>
                <a:gd name="connsiteX1" fmla="*/ 292161 w 476873"/>
                <a:gd name="connsiteY1" fmla="*/ 73885 h 369425"/>
                <a:gd name="connsiteX2" fmla="*/ 292161 w 476873"/>
                <a:gd name="connsiteY2" fmla="*/ 0 h 369425"/>
                <a:gd name="connsiteX3" fmla="*/ 476873 w 476873"/>
                <a:gd name="connsiteY3" fmla="*/ 184713 h 369425"/>
                <a:gd name="connsiteX4" fmla="*/ 292161 w 476873"/>
                <a:gd name="connsiteY4" fmla="*/ 369425 h 369425"/>
                <a:gd name="connsiteX5" fmla="*/ 292161 w 476873"/>
                <a:gd name="connsiteY5" fmla="*/ 295540 h 369425"/>
                <a:gd name="connsiteX6" fmla="*/ 0 w 476873"/>
                <a:gd name="connsiteY6" fmla="*/ 295540 h 369425"/>
                <a:gd name="connsiteX7" fmla="*/ 0 w 476873"/>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873" h="369425">
                  <a:moveTo>
                    <a:pt x="0" y="73885"/>
                  </a:moveTo>
                  <a:lnTo>
                    <a:pt x="292161" y="73885"/>
                  </a:lnTo>
                  <a:lnTo>
                    <a:pt x="292161" y="0"/>
                  </a:lnTo>
                  <a:lnTo>
                    <a:pt x="476873" y="184713"/>
                  </a:lnTo>
                  <a:lnTo>
                    <a:pt x="292161" y="369425"/>
                  </a:lnTo>
                  <a:lnTo>
                    <a:pt x="292161" y="295540"/>
                  </a:lnTo>
                  <a:lnTo>
                    <a:pt x="0" y="295540"/>
                  </a:lnTo>
                  <a:lnTo>
                    <a:pt x="0" y="73885"/>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73885" rIns="110827" bIns="73885"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3">
              <a:extLst>
                <a:ext uri="{FF2B5EF4-FFF2-40B4-BE49-F238E27FC236}">
                  <a16:creationId xmlns:a16="http://schemas.microsoft.com/office/drawing/2014/main" id="{0548FD3A-D4BC-2AE0-36B4-7E4482729AF9}"/>
                </a:ext>
              </a:extLst>
            </p:cNvPr>
            <p:cNvSpPr/>
            <p:nvPr/>
          </p:nvSpPr>
          <p:spPr>
            <a:xfrm>
              <a:off x="4278837"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rgbClr val="255CB3"/>
            </a:solidFill>
          </p:spPr>
          <p:style>
            <a:lnRef idx="2">
              <a:schemeClr val="lt1">
                <a:hueOff val="0"/>
                <a:satOff val="0"/>
                <a:lumOff val="0"/>
                <a:alphaOff val="0"/>
              </a:schemeClr>
            </a:lnRef>
            <a:fillRef idx="1">
              <a:schemeClr val="accent4">
                <a:hueOff val="1836902"/>
                <a:satOff val="-15893"/>
                <a:lumOff val="-3922"/>
                <a:alphaOff val="0"/>
              </a:schemeClr>
            </a:fillRef>
            <a:effectRef idx="0">
              <a:schemeClr val="accent4">
                <a:hueOff val="1836902"/>
                <a:satOff val="-15893"/>
                <a:lumOff val="-3922"/>
                <a:alphaOff val="0"/>
              </a:schemeClr>
            </a:effectRef>
            <a:fontRef idx="minor">
              <a:schemeClr val="lt1"/>
            </a:fontRef>
          </p:style>
          <p:txBody>
            <a:bodyPr spcFirstLastPara="0" vert="horz" wrap="square" lIns="180000" tIns="180000" rIns="106680" bIns="273150" numCol="1" spcCol="1270" anchor="t" anchorCtr="0">
              <a:noAutofit/>
            </a:bodyPr>
            <a:lstStyle/>
            <a:p>
              <a:pPr marL="0" lvl="0" indent="0" algn="l" defTabSz="666750">
                <a:lnSpc>
                  <a:spcPct val="90000"/>
                </a:lnSpc>
                <a:spcBef>
                  <a:spcPct val="0"/>
                </a:spcBef>
                <a:spcAft>
                  <a:spcPct val="35000"/>
                </a:spcAft>
                <a:buNone/>
              </a:pPr>
              <a:r>
                <a:rPr lang="en-US" sz="1800" b="0" i="1" kern="1200" dirty="0"/>
                <a:t>Measure</a:t>
              </a:r>
              <a:endParaRPr lang="en-US" sz="1800" kern="1200" dirty="0"/>
            </a:p>
          </p:txBody>
        </p:sp>
        <p:sp>
          <p:nvSpPr>
            <p:cNvPr id="15" name="Freeform: Shape 14">
              <a:extLst>
                <a:ext uri="{FF2B5EF4-FFF2-40B4-BE49-F238E27FC236}">
                  <a16:creationId xmlns:a16="http://schemas.microsoft.com/office/drawing/2014/main" id="{DA95155E-9728-B67F-2D8C-7DBE868357CC}"/>
                </a:ext>
              </a:extLst>
            </p:cNvPr>
            <p:cNvSpPr/>
            <p:nvPr/>
          </p:nvSpPr>
          <p:spPr>
            <a:xfrm>
              <a:off x="4582745"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a:ln>
              <a:solidFill>
                <a:srgbClr val="255CB3"/>
              </a:solidFill>
            </a:ln>
          </p:spPr>
          <p:style>
            <a:lnRef idx="2">
              <a:schemeClr val="accent4">
                <a:hueOff val="1836902"/>
                <a:satOff val="-15893"/>
                <a:lumOff val="-392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Char char="•"/>
              </a:pPr>
              <a:r>
                <a:rPr lang="en-US" sz="1600" kern="1200" dirty="0"/>
                <a:t>The presence of these harms in the outputs generated by your solution.</a:t>
              </a:r>
            </a:p>
          </p:txBody>
        </p:sp>
        <p:sp>
          <p:nvSpPr>
            <p:cNvPr id="16" name="Freeform: Shape 15">
              <a:extLst>
                <a:ext uri="{FF2B5EF4-FFF2-40B4-BE49-F238E27FC236}">
                  <a16:creationId xmlns:a16="http://schemas.microsoft.com/office/drawing/2014/main" id="{66F62074-7415-1444-0495-6463C10C91F6}"/>
                </a:ext>
              </a:extLst>
            </p:cNvPr>
            <p:cNvSpPr/>
            <p:nvPr/>
          </p:nvSpPr>
          <p:spPr>
            <a:xfrm>
              <a:off x="5990597" y="2433533"/>
              <a:ext cx="544084" cy="369425"/>
            </a:xfrm>
            <a:custGeom>
              <a:avLst/>
              <a:gdLst>
                <a:gd name="connsiteX0" fmla="*/ 0 w 476873"/>
                <a:gd name="connsiteY0" fmla="*/ 73885 h 369425"/>
                <a:gd name="connsiteX1" fmla="*/ 292161 w 476873"/>
                <a:gd name="connsiteY1" fmla="*/ 73885 h 369425"/>
                <a:gd name="connsiteX2" fmla="*/ 292161 w 476873"/>
                <a:gd name="connsiteY2" fmla="*/ 0 h 369425"/>
                <a:gd name="connsiteX3" fmla="*/ 476873 w 476873"/>
                <a:gd name="connsiteY3" fmla="*/ 184713 h 369425"/>
                <a:gd name="connsiteX4" fmla="*/ 292161 w 476873"/>
                <a:gd name="connsiteY4" fmla="*/ 369425 h 369425"/>
                <a:gd name="connsiteX5" fmla="*/ 292161 w 476873"/>
                <a:gd name="connsiteY5" fmla="*/ 295540 h 369425"/>
                <a:gd name="connsiteX6" fmla="*/ 0 w 476873"/>
                <a:gd name="connsiteY6" fmla="*/ 295540 h 369425"/>
                <a:gd name="connsiteX7" fmla="*/ 0 w 476873"/>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873" h="369425">
                  <a:moveTo>
                    <a:pt x="0" y="73885"/>
                  </a:moveTo>
                  <a:lnTo>
                    <a:pt x="292161" y="73885"/>
                  </a:lnTo>
                  <a:lnTo>
                    <a:pt x="292161" y="0"/>
                  </a:lnTo>
                  <a:lnTo>
                    <a:pt x="476873" y="184713"/>
                  </a:lnTo>
                  <a:lnTo>
                    <a:pt x="292161" y="369425"/>
                  </a:lnTo>
                  <a:lnTo>
                    <a:pt x="292161" y="295540"/>
                  </a:lnTo>
                  <a:lnTo>
                    <a:pt x="0" y="295540"/>
                  </a:lnTo>
                  <a:lnTo>
                    <a:pt x="0" y="73885"/>
                  </a:lnTo>
                  <a:close/>
                </a:path>
              </a:pathLst>
            </a:custGeom>
            <a:solidFill>
              <a:srgbClr val="255CB3"/>
            </a:solidFill>
          </p:spPr>
          <p:style>
            <a:lnRef idx="0">
              <a:schemeClr val="lt1">
                <a:hueOff val="0"/>
                <a:satOff val="0"/>
                <a:lumOff val="0"/>
                <a:alphaOff val="0"/>
              </a:schemeClr>
            </a:lnRef>
            <a:fillRef idx="1">
              <a:schemeClr val="accent4">
                <a:hueOff val="2755352"/>
                <a:satOff val="-23840"/>
                <a:lumOff val="-5883"/>
                <a:alphaOff val="0"/>
              </a:schemeClr>
            </a:fillRef>
            <a:effectRef idx="0">
              <a:schemeClr val="accent4">
                <a:hueOff val="2755352"/>
                <a:satOff val="-23840"/>
                <a:lumOff val="-5883"/>
                <a:alphaOff val="0"/>
              </a:schemeClr>
            </a:effectRef>
            <a:fontRef idx="minor">
              <a:schemeClr val="lt1"/>
            </a:fontRef>
          </p:style>
          <p:txBody>
            <a:bodyPr spcFirstLastPara="0" vert="horz" wrap="square" lIns="0" tIns="73885" rIns="110827" bIns="73885"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7" name="Freeform: Shape 16">
              <a:extLst>
                <a:ext uri="{FF2B5EF4-FFF2-40B4-BE49-F238E27FC236}">
                  <a16:creationId xmlns:a16="http://schemas.microsoft.com/office/drawing/2014/main" id="{C5201CB4-D773-E442-83A2-CC5E721509F9}"/>
                </a:ext>
              </a:extLst>
            </p:cNvPr>
            <p:cNvSpPr/>
            <p:nvPr/>
          </p:nvSpPr>
          <p:spPr>
            <a:xfrm>
              <a:off x="6690305"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rgbClr val="4B4093"/>
            </a:solidFill>
          </p:spPr>
          <p:style>
            <a:lnRef idx="2">
              <a:schemeClr val="lt1">
                <a:hueOff val="0"/>
                <a:satOff val="0"/>
                <a:lumOff val="0"/>
                <a:alphaOff val="0"/>
              </a:schemeClr>
            </a:lnRef>
            <a:fillRef idx="1">
              <a:schemeClr val="accent4">
                <a:hueOff val="3673803"/>
                <a:satOff val="-31787"/>
                <a:lumOff val="-7844"/>
                <a:alphaOff val="0"/>
              </a:schemeClr>
            </a:fillRef>
            <a:effectRef idx="0">
              <a:schemeClr val="accent4">
                <a:hueOff val="3673803"/>
                <a:satOff val="-31787"/>
                <a:lumOff val="-7844"/>
                <a:alphaOff val="0"/>
              </a:schemeClr>
            </a:effectRef>
            <a:fontRef idx="minor">
              <a:schemeClr val="lt1"/>
            </a:fontRef>
          </p:style>
          <p:txBody>
            <a:bodyPr spcFirstLastPara="0" vert="horz" wrap="square" lIns="180000" tIns="180000" rIns="106680" bIns="273150" numCol="1" spcCol="1270" anchor="t" anchorCtr="0">
              <a:noAutofit/>
            </a:bodyPr>
            <a:lstStyle/>
            <a:p>
              <a:pPr lvl="0" defTabSz="666750">
                <a:lnSpc>
                  <a:spcPct val="90000"/>
                </a:lnSpc>
                <a:spcBef>
                  <a:spcPct val="0"/>
                </a:spcBef>
                <a:spcAft>
                  <a:spcPct val="35000"/>
                </a:spcAft>
              </a:pPr>
              <a:r>
                <a:rPr lang="en-US" sz="1800" i="1" dirty="0"/>
                <a:t>Mitigate</a:t>
              </a:r>
              <a:endParaRPr lang="en-US" sz="1800" kern="1200" dirty="0"/>
            </a:p>
          </p:txBody>
        </p:sp>
        <p:sp>
          <p:nvSpPr>
            <p:cNvPr id="18" name="Freeform: Shape 17">
              <a:extLst>
                <a:ext uri="{FF2B5EF4-FFF2-40B4-BE49-F238E27FC236}">
                  <a16:creationId xmlns:a16="http://schemas.microsoft.com/office/drawing/2014/main" id="{338D83FD-CFD2-762C-1611-96C51656F46D}"/>
                </a:ext>
              </a:extLst>
            </p:cNvPr>
            <p:cNvSpPr/>
            <p:nvPr/>
          </p:nvSpPr>
          <p:spPr>
            <a:xfrm>
              <a:off x="6994214"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p:spPr>
          <p:style>
            <a:lnRef idx="2">
              <a:schemeClr val="accent4">
                <a:hueOff val="3673803"/>
                <a:satOff val="-31787"/>
                <a:lumOff val="-784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Char char="•"/>
              </a:pPr>
              <a:r>
                <a:rPr lang="en-US" sz="1600" kern="1200" dirty="0"/>
                <a:t>The harms at multiple layers in your solution to minimize their presence and impact.</a:t>
              </a:r>
            </a:p>
          </p:txBody>
        </p:sp>
        <p:sp>
          <p:nvSpPr>
            <p:cNvPr id="19" name="Freeform: Shape 18">
              <a:extLst>
                <a:ext uri="{FF2B5EF4-FFF2-40B4-BE49-F238E27FC236}">
                  <a16:creationId xmlns:a16="http://schemas.microsoft.com/office/drawing/2014/main" id="{8343CCAA-20DF-FAA5-19D5-F25E1B53E0D9}"/>
                </a:ext>
              </a:extLst>
            </p:cNvPr>
            <p:cNvSpPr/>
            <p:nvPr/>
          </p:nvSpPr>
          <p:spPr>
            <a:xfrm rot="21543416">
              <a:off x="8414880" y="2420767"/>
              <a:ext cx="544084" cy="369425"/>
            </a:xfrm>
            <a:custGeom>
              <a:avLst/>
              <a:gdLst>
                <a:gd name="connsiteX0" fmla="*/ 0 w 638659"/>
                <a:gd name="connsiteY0" fmla="*/ 73885 h 369425"/>
                <a:gd name="connsiteX1" fmla="*/ 453947 w 638659"/>
                <a:gd name="connsiteY1" fmla="*/ 73885 h 369425"/>
                <a:gd name="connsiteX2" fmla="*/ 453947 w 638659"/>
                <a:gd name="connsiteY2" fmla="*/ 0 h 369425"/>
                <a:gd name="connsiteX3" fmla="*/ 638659 w 638659"/>
                <a:gd name="connsiteY3" fmla="*/ 184713 h 369425"/>
                <a:gd name="connsiteX4" fmla="*/ 453947 w 638659"/>
                <a:gd name="connsiteY4" fmla="*/ 369425 h 369425"/>
                <a:gd name="connsiteX5" fmla="*/ 453947 w 638659"/>
                <a:gd name="connsiteY5" fmla="*/ 295540 h 369425"/>
                <a:gd name="connsiteX6" fmla="*/ 0 w 638659"/>
                <a:gd name="connsiteY6" fmla="*/ 295540 h 369425"/>
                <a:gd name="connsiteX7" fmla="*/ 0 w 638659"/>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659" h="369425">
                  <a:moveTo>
                    <a:pt x="0" y="73885"/>
                  </a:moveTo>
                  <a:lnTo>
                    <a:pt x="453947" y="73885"/>
                  </a:lnTo>
                  <a:lnTo>
                    <a:pt x="453947" y="0"/>
                  </a:lnTo>
                  <a:lnTo>
                    <a:pt x="638659" y="184713"/>
                  </a:lnTo>
                  <a:lnTo>
                    <a:pt x="453947" y="369425"/>
                  </a:lnTo>
                  <a:lnTo>
                    <a:pt x="453947" y="295540"/>
                  </a:lnTo>
                  <a:lnTo>
                    <a:pt x="0" y="295540"/>
                  </a:lnTo>
                  <a:lnTo>
                    <a:pt x="0" y="73885"/>
                  </a:lnTo>
                  <a:close/>
                </a:path>
              </a:pathLst>
            </a:custGeom>
            <a:solidFill>
              <a:srgbClr val="4B4093"/>
            </a:solidFill>
          </p:spPr>
          <p:style>
            <a:lnRef idx="0">
              <a:schemeClr val="lt1">
                <a:hueOff val="0"/>
                <a:satOff val="0"/>
                <a:lumOff val="0"/>
                <a:alphaOff val="0"/>
              </a:schemeClr>
            </a:lnRef>
            <a:fillRef idx="1">
              <a:schemeClr val="accent4">
                <a:hueOff val="5510705"/>
                <a:satOff val="-47680"/>
                <a:lumOff val="-11766"/>
                <a:alphaOff val="0"/>
              </a:schemeClr>
            </a:fillRef>
            <a:effectRef idx="0">
              <a:schemeClr val="accent4">
                <a:hueOff val="5510705"/>
                <a:satOff val="-47680"/>
                <a:lumOff val="-11766"/>
                <a:alphaOff val="0"/>
              </a:schemeClr>
            </a:effectRef>
            <a:fontRef idx="minor">
              <a:schemeClr val="lt1"/>
            </a:fontRef>
          </p:style>
          <p:txBody>
            <a:bodyPr spcFirstLastPara="0" vert="horz" wrap="square" lIns="0" tIns="73884" rIns="110826" bIns="73885"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19">
              <a:extLst>
                <a:ext uri="{FF2B5EF4-FFF2-40B4-BE49-F238E27FC236}">
                  <a16:creationId xmlns:a16="http://schemas.microsoft.com/office/drawing/2014/main" id="{2C4BA0BB-3B12-B381-BA57-5CD2C9FA91E7}"/>
                </a:ext>
              </a:extLst>
            </p:cNvPr>
            <p:cNvSpPr/>
            <p:nvPr/>
          </p:nvSpPr>
          <p:spPr>
            <a:xfrm>
              <a:off x="9101769" y="2318232"/>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chemeClr val="bg1">
                <a:lumMod val="75000"/>
              </a:schemeClr>
            </a:solidFill>
          </p:spPr>
          <p:style>
            <a:lnRef idx="2">
              <a:schemeClr val="lt1">
                <a:hueOff val="0"/>
                <a:satOff val="0"/>
                <a:lumOff val="0"/>
                <a:alphaOff val="0"/>
              </a:schemeClr>
            </a:lnRef>
            <a:fillRef idx="1">
              <a:schemeClr val="accent4">
                <a:hueOff val="5510705"/>
                <a:satOff val="-47680"/>
                <a:lumOff val="-11766"/>
                <a:alphaOff val="0"/>
              </a:schemeClr>
            </a:fillRef>
            <a:effectRef idx="0">
              <a:schemeClr val="accent4">
                <a:hueOff val="5510705"/>
                <a:satOff val="-47680"/>
                <a:lumOff val="-11766"/>
                <a:alphaOff val="0"/>
              </a:schemeClr>
            </a:effectRef>
            <a:fontRef idx="minor">
              <a:schemeClr val="lt1"/>
            </a:fontRef>
          </p:style>
          <p:txBody>
            <a:bodyPr spcFirstLastPara="0" vert="horz" wrap="square" lIns="180000" tIns="180000" rIns="106680" bIns="273150" numCol="1" spcCol="1270" anchor="t" anchorCtr="0">
              <a:noAutofit/>
            </a:bodyPr>
            <a:lstStyle/>
            <a:p>
              <a:pPr marL="0" lvl="0" indent="0" algn="l" defTabSz="666750">
                <a:lnSpc>
                  <a:spcPct val="90000"/>
                </a:lnSpc>
                <a:spcBef>
                  <a:spcPct val="0"/>
                </a:spcBef>
                <a:spcAft>
                  <a:spcPct val="35000"/>
                </a:spcAft>
                <a:buNone/>
              </a:pPr>
              <a:r>
                <a:rPr lang="en-US" sz="1800" b="0" i="1" kern="1200" dirty="0">
                  <a:solidFill>
                    <a:schemeClr val="tx1"/>
                  </a:solidFill>
                </a:rPr>
                <a:t>Operate</a:t>
              </a:r>
              <a:endParaRPr lang="en-US" sz="1800" kern="1200" dirty="0">
                <a:solidFill>
                  <a:schemeClr val="tx1"/>
                </a:solidFill>
              </a:endParaRPr>
            </a:p>
          </p:txBody>
        </p:sp>
        <p:sp>
          <p:nvSpPr>
            <p:cNvPr id="21" name="Freeform: Shape 20">
              <a:extLst>
                <a:ext uri="{FF2B5EF4-FFF2-40B4-BE49-F238E27FC236}">
                  <a16:creationId xmlns:a16="http://schemas.microsoft.com/office/drawing/2014/main" id="{FD37D08A-B5E8-326C-2C2C-014DDC1E6C86}"/>
                </a:ext>
              </a:extLst>
            </p:cNvPr>
            <p:cNvSpPr/>
            <p:nvPr/>
          </p:nvSpPr>
          <p:spPr>
            <a:xfrm>
              <a:off x="9405682"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p:spPr>
          <p:style>
            <a:lnRef idx="2">
              <a:schemeClr val="accent4">
                <a:hueOff val="5510705"/>
                <a:satOff val="-47680"/>
                <a:lumOff val="-1176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lvl="1" indent="-180000" algn="l" defTabSz="666750">
                <a:lnSpc>
                  <a:spcPct val="90000"/>
                </a:lnSpc>
                <a:spcBef>
                  <a:spcPct val="0"/>
                </a:spcBef>
                <a:spcAft>
                  <a:spcPct val="15000"/>
                </a:spcAft>
                <a:buFont typeface="Arial" panose="020B0604020202020204" pitchFamily="34" charset="0"/>
                <a:buChar char="•"/>
              </a:pPr>
              <a:r>
                <a:rPr lang="en-US" sz="1600" kern="1200" dirty="0"/>
                <a:t>The solution responsibly by defining and following a deployment and operational readiness plan.</a:t>
              </a:r>
            </a:p>
          </p:txBody>
        </p:sp>
      </p:grpSp>
    </p:spTree>
    <p:extLst>
      <p:ext uri="{BB962C8B-B14F-4D97-AF65-F5344CB8AC3E}">
        <p14:creationId xmlns:p14="http://schemas.microsoft.com/office/powerpoint/2010/main" val="13413840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n-US"/>
              <a:t>Demo: </a:t>
            </a:r>
            <a:r>
              <a:rPr lang="en-US" b="0" i="0">
                <a:solidFill>
                  <a:srgbClr val="222222"/>
                </a:solidFill>
                <a:effectLst/>
              </a:rPr>
              <a:t>Explore content filters in Azure OpenAI</a:t>
            </a:r>
            <a:endParaRPr lang="en-US"/>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a:solidFill>
                  <a:schemeClr val="tx1"/>
                </a:solidFill>
                <a:latin typeface="+mn-lt"/>
                <a:cs typeface="Segoe UI"/>
              </a:rPr>
              <a:t>Follow along on the </a:t>
            </a:r>
            <a:r>
              <a:rPr lang="en-US" sz="2000" kern="0">
                <a:latin typeface="+mn-lt"/>
                <a:cs typeface="Segoe UI"/>
              </a:rPr>
              <a:t>exercise page at: </a:t>
            </a:r>
            <a:r>
              <a:rPr lang="en-US" sz="2000" b="1" kern="0">
                <a:latin typeface="+mn-lt"/>
                <a:cs typeface="Segoe UI"/>
                <a:hlinkClick r:id="rId3"/>
              </a:rPr>
              <a:t>https://aka.ms/ai900-content-filters</a:t>
            </a:r>
            <a:r>
              <a:rPr lang="en-US" sz="2000" b="1" kern="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1231106"/>
          </a:xfrm>
        </p:spPr>
        <p:txBody>
          <a:bodyPr/>
          <a:lstStyle/>
          <a:p>
            <a:r>
              <a:rPr lang="en-US" sz="2000">
                <a:latin typeface="+mn-lt"/>
              </a:rPr>
              <a:t>In this demo, </a:t>
            </a:r>
            <a:r>
              <a:rPr lang="en-US" sz="2000" b="0" i="0">
                <a:solidFill>
                  <a:srgbClr val="222222"/>
                </a:solidFill>
                <a:effectLst/>
                <a:latin typeface="+mn-lt"/>
              </a:rPr>
              <a:t>you’ll see </a:t>
            </a:r>
            <a:r>
              <a:rPr lang="en-US" sz="2000" b="1" i="0">
                <a:solidFill>
                  <a:srgbClr val="222222"/>
                </a:solidFill>
                <a:effectLst/>
                <a:latin typeface="+mn-lt"/>
              </a:rPr>
              <a:t>Azure OpenAI</a:t>
            </a:r>
            <a:r>
              <a:rPr lang="en-US" sz="2000" i="0">
                <a:solidFill>
                  <a:srgbClr val="222222"/>
                </a:solidFill>
                <a:effectLst/>
                <a:latin typeface="+mn-lt"/>
              </a:rPr>
              <a:t>’s content filters </a:t>
            </a:r>
            <a:r>
              <a:rPr lang="en-US" sz="2000" b="0" i="0">
                <a:solidFill>
                  <a:srgbClr val="222222"/>
                </a:solidFill>
                <a:effectLst/>
                <a:latin typeface="+mn-lt"/>
              </a:rPr>
              <a:t>in action.</a:t>
            </a:r>
            <a:endParaRPr lang="en-US" sz="200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8790205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dirty="0"/>
              <a:t>Knowledge check</a:t>
            </a:r>
          </a:p>
        </p:txBody>
      </p:sp>
      <p:sp>
        <p:nvSpPr>
          <p:cNvPr id="10" name="Text Placeholder 9">
            <a:extLst>
              <a:ext uri="{FF2B5EF4-FFF2-40B4-BE49-F238E27FC236}">
                <a16:creationId xmlns:a16="http://schemas.microsoft.com/office/drawing/2014/main" id="{2BB91D5E-20DE-97FE-6AAB-A18132335615}"/>
              </a:ext>
            </a:extLst>
          </p:cNvPr>
          <p:cNvSpPr>
            <a:spLocks noGrp="1"/>
          </p:cNvSpPr>
          <p:nvPr>
            <p:ph type="body" sz="quarter" idx="17"/>
          </p:nvPr>
        </p:nvSpPr>
        <p:spPr>
          <a:xfrm>
            <a:off x="1235075" y="1594151"/>
            <a:ext cx="8778782" cy="215444"/>
          </a:xfrm>
        </p:spPr>
        <p:txBody>
          <a:bodyPr/>
          <a:lstStyle/>
          <a:p>
            <a:r>
              <a:rPr lang="en-US" dirty="0"/>
              <a:t>Which of the following would you classify as Generative AI?</a:t>
            </a:r>
          </a:p>
        </p:txBody>
      </p:sp>
      <p:sp>
        <p:nvSpPr>
          <p:cNvPr id="9" name="Text Placeholder 8">
            <a:extLst>
              <a:ext uri="{FF2B5EF4-FFF2-40B4-BE49-F238E27FC236}">
                <a16:creationId xmlns:a16="http://schemas.microsoft.com/office/drawing/2014/main" id="{6BD2CD61-EA12-FBFF-FE4D-8ABB0630E116}"/>
              </a:ext>
            </a:extLst>
          </p:cNvPr>
          <p:cNvSpPr>
            <a:spLocks noGrp="1"/>
          </p:cNvSpPr>
          <p:nvPr>
            <p:ph type="body" sz="quarter" idx="15"/>
          </p:nvPr>
        </p:nvSpPr>
        <p:spPr>
          <a:xfrm>
            <a:off x="1237265" y="2079849"/>
            <a:ext cx="8775098" cy="732508"/>
          </a:xfrm>
        </p:spPr>
        <p:txBody>
          <a:bodyPr/>
          <a:lstStyle/>
          <a:p>
            <a:r>
              <a:rPr lang="en-US" dirty="0"/>
              <a:t>Transcribing speech into text </a:t>
            </a:r>
          </a:p>
          <a:p>
            <a:r>
              <a:rPr lang="en-US" dirty="0"/>
              <a:t>Writing a new report </a:t>
            </a:r>
          </a:p>
          <a:p>
            <a:r>
              <a:rPr lang="en-US" dirty="0"/>
              <a:t>Extracting information from a receipt</a:t>
            </a:r>
          </a:p>
        </p:txBody>
      </p:sp>
      <p:sp>
        <p:nvSpPr>
          <p:cNvPr id="18" name="Text Placeholder 17">
            <a:extLst>
              <a:ext uri="{FF2B5EF4-FFF2-40B4-BE49-F238E27FC236}">
                <a16:creationId xmlns:a16="http://schemas.microsoft.com/office/drawing/2014/main" id="{95A8C63B-6169-9A98-B0F7-479F68890332}"/>
              </a:ext>
            </a:extLst>
          </p:cNvPr>
          <p:cNvSpPr>
            <a:spLocks noGrp="1"/>
          </p:cNvSpPr>
          <p:nvPr>
            <p:ph type="body" sz="quarter" idx="22"/>
          </p:nvPr>
        </p:nvSpPr>
        <p:spPr>
          <a:xfrm>
            <a:off x="1235075" y="3042690"/>
            <a:ext cx="8778782" cy="215444"/>
          </a:xfrm>
        </p:spPr>
        <p:txBody>
          <a:bodyPr/>
          <a:lstStyle/>
          <a:p>
            <a:r>
              <a:rPr lang="en-US" dirty="0"/>
              <a:t>How can you demonstrate the generative AI capabilities of Azure OpenAI without writing code?</a:t>
            </a:r>
          </a:p>
        </p:txBody>
      </p:sp>
      <p:sp>
        <p:nvSpPr>
          <p:cNvPr id="19" name="Text Placeholder 18">
            <a:extLst>
              <a:ext uri="{FF2B5EF4-FFF2-40B4-BE49-F238E27FC236}">
                <a16:creationId xmlns:a16="http://schemas.microsoft.com/office/drawing/2014/main" id="{34A41BD7-1086-C355-3E5F-4AAE0B778651}"/>
              </a:ext>
            </a:extLst>
          </p:cNvPr>
          <p:cNvSpPr>
            <a:spLocks noGrp="1"/>
          </p:cNvSpPr>
          <p:nvPr>
            <p:ph type="body" sz="quarter" idx="23"/>
          </p:nvPr>
        </p:nvSpPr>
        <p:spPr>
          <a:xfrm>
            <a:off x="1237265" y="3534738"/>
            <a:ext cx="8775098" cy="732508"/>
          </a:xfrm>
        </p:spPr>
        <p:txBody>
          <a:bodyPr/>
          <a:lstStyle/>
          <a:p>
            <a:r>
              <a:rPr lang="en-US" dirty="0"/>
              <a:t>OpenAI Studio   </a:t>
            </a:r>
          </a:p>
          <a:p>
            <a:r>
              <a:rPr lang="en-US" dirty="0"/>
              <a:t>Azure portal</a:t>
            </a:r>
          </a:p>
          <a:p>
            <a:r>
              <a:rPr lang="en-US" dirty="0"/>
              <a:t>REST API</a:t>
            </a:r>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5" y="4492432"/>
            <a:ext cx="8778782" cy="430887"/>
          </a:xfrm>
        </p:spPr>
        <p:txBody>
          <a:bodyPr/>
          <a:lstStyle/>
          <a:p>
            <a:r>
              <a:rPr lang="en-US" dirty="0"/>
              <a:t>You are designing an application using Azure OpenAI services. What steps should you take to ensure responsible use of AI in your application? </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7265" y="4984480"/>
            <a:ext cx="8775098" cy="732508"/>
          </a:xfrm>
        </p:spPr>
        <p:txBody>
          <a:bodyPr/>
          <a:lstStyle/>
          <a:p>
            <a:r>
              <a:rPr lang="en-US" dirty="0"/>
              <a:t>Nothing is required. Responsible AI is built into the model</a:t>
            </a:r>
          </a:p>
          <a:p>
            <a:r>
              <a:rPr lang="en-US" dirty="0"/>
              <a:t>Create a plan that includes training potential users about responsible AI</a:t>
            </a:r>
          </a:p>
          <a:p>
            <a:r>
              <a:rPr lang="en-US" dirty="0"/>
              <a:t>Create a plan that includes the following steps: Plan, Measure, Mitigate, and Operate </a:t>
            </a:r>
          </a:p>
        </p:txBody>
      </p:sp>
      <p:sp>
        <p:nvSpPr>
          <p:cNvPr id="79" name="Graphic 26">
            <a:extLst>
              <a:ext uri="{FF2B5EF4-FFF2-40B4-BE49-F238E27FC236}">
                <a16:creationId xmlns:a16="http://schemas.microsoft.com/office/drawing/2014/main" id="{C80AF26C-B7E0-0CD2-2751-A86DCF035852}"/>
              </a:ext>
              <a:ext uri="{C183D7F6-B498-43B3-948B-1728B52AA6E4}">
                <adec:decorative xmlns:adec="http://schemas.microsoft.com/office/drawing/2017/decorative" val="1"/>
              </a:ext>
            </a:extLst>
          </p:cNvPr>
          <p:cNvSpPr/>
          <p:nvPr/>
        </p:nvSpPr>
        <p:spPr>
          <a:xfrm>
            <a:off x="1278720" y="238083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0" name="Graphic 26">
            <a:extLst>
              <a:ext uri="{FF2B5EF4-FFF2-40B4-BE49-F238E27FC236}">
                <a16:creationId xmlns:a16="http://schemas.microsoft.com/office/drawing/2014/main" id="{33232D8E-9600-037A-525E-D1CEB4DF77B9}"/>
              </a:ext>
              <a:ext uri="{C183D7F6-B498-43B3-948B-1728B52AA6E4}">
                <adec:decorative xmlns:adec="http://schemas.microsoft.com/office/drawing/2017/decorative" val="1"/>
              </a:ext>
            </a:extLst>
          </p:cNvPr>
          <p:cNvSpPr>
            <a:spLocks/>
          </p:cNvSpPr>
          <p:nvPr/>
        </p:nvSpPr>
        <p:spPr>
          <a:xfrm>
            <a:off x="1278720" y="357950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a:spLocks/>
          </p:cNvSpPr>
          <p:nvPr/>
        </p:nvSpPr>
        <p:spPr>
          <a:xfrm>
            <a:off x="1278720" y="554472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488560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Summary</a:t>
            </a:r>
          </a:p>
        </p:txBody>
      </p:sp>
      <p:sp>
        <p:nvSpPr>
          <p:cNvPr id="18" name="Text Placeholder 6">
            <a:extLst>
              <a:ext uri="{FF2B5EF4-FFF2-40B4-BE49-F238E27FC236}">
                <a16:creationId xmlns:a16="http://schemas.microsoft.com/office/drawing/2014/main" id="{5CD48538-69DA-679F-2D53-43B032B4C636}"/>
              </a:ext>
            </a:extLst>
          </p:cNvPr>
          <p:cNvSpPr>
            <a:spLocks noGrp="1"/>
          </p:cNvSpPr>
          <p:nvPr>
            <p:ph type="body" sz="quarter" idx="17"/>
          </p:nvPr>
        </p:nvSpPr>
        <p:spPr>
          <a:xfrm>
            <a:off x="4105946" y="756252"/>
            <a:ext cx="7843777" cy="5847755"/>
          </a:xfrm>
        </p:spPr>
        <p:txBody>
          <a:bodyPr/>
          <a:lstStyle/>
          <a:p>
            <a:r>
              <a:rPr lang="en-US" sz="2000" dirty="0"/>
              <a:t>Fundamentals of generative AI</a:t>
            </a:r>
          </a:p>
          <a:p>
            <a:pPr marL="171450" indent="-171450">
              <a:buFont typeface="Arial" panose="020B0604020202020204" pitchFamily="34" charset="0"/>
              <a:buChar char="•"/>
            </a:pPr>
            <a:r>
              <a:rPr lang="en-US" altLang="zh-CN" sz="2000" b="0" i="0" kern="1200" dirty="0">
                <a:solidFill>
                  <a:schemeClr val="tx1"/>
                </a:solidFill>
                <a:effectLst/>
                <a:latin typeface="Segoe UI" panose="020B0502040204020203" pitchFamily="34" charset="0"/>
                <a:ea typeface="+mn-ea"/>
                <a:cs typeface="+mn-cs"/>
              </a:rPr>
              <a:t>Understand generative AI's place in the development of artificial intelligence.</a:t>
            </a:r>
          </a:p>
          <a:p>
            <a:pPr marL="171450" indent="-171450">
              <a:buFont typeface="Arial" panose="020B0604020202020204" pitchFamily="34" charset="0"/>
              <a:buChar char="•"/>
            </a:pPr>
            <a:r>
              <a:rPr lang="en-US" altLang="zh-CN" sz="2000" b="0" i="0" kern="1200" dirty="0">
                <a:solidFill>
                  <a:schemeClr val="tx1"/>
                </a:solidFill>
                <a:effectLst/>
                <a:latin typeface="Segoe UI" panose="020B0502040204020203" pitchFamily="34" charset="0"/>
                <a:ea typeface="+mn-ea"/>
                <a:cs typeface="+mn-cs"/>
              </a:rPr>
              <a:t>Understand large language models and their role in intelligent applications.</a:t>
            </a:r>
          </a:p>
          <a:p>
            <a:pPr marL="171450" indent="-171450">
              <a:buFont typeface="Arial" panose="020B0604020202020204" pitchFamily="34" charset="0"/>
              <a:buChar char="•"/>
            </a:pPr>
            <a:r>
              <a:rPr lang="en-US" altLang="zh-CN" sz="2000" b="0" i="0" kern="1200" dirty="0">
                <a:solidFill>
                  <a:schemeClr val="tx1"/>
                </a:solidFill>
                <a:effectLst/>
                <a:latin typeface="Segoe UI" panose="020B0502040204020203" pitchFamily="34" charset="0"/>
                <a:ea typeface="+mn-ea"/>
                <a:cs typeface="+mn-cs"/>
              </a:rPr>
              <a:t>Describe how Azure OpenAI supports intelligent application creation.</a:t>
            </a:r>
          </a:p>
          <a:p>
            <a:pPr marL="171450" indent="-171450">
              <a:buFont typeface="Arial" panose="020B0604020202020204" pitchFamily="34" charset="0"/>
              <a:buChar char="•"/>
            </a:pPr>
            <a:r>
              <a:rPr lang="en-US" altLang="zh-CN" sz="2000" b="0" i="0" kern="1200" dirty="0">
                <a:solidFill>
                  <a:schemeClr val="tx1"/>
                </a:solidFill>
                <a:effectLst/>
                <a:latin typeface="Segoe UI" panose="020B0502040204020203" pitchFamily="34" charset="0"/>
                <a:ea typeface="+mn-ea"/>
                <a:cs typeface="+mn-cs"/>
              </a:rPr>
              <a:t>Describe examples of copilots and good prompts.</a:t>
            </a:r>
          </a:p>
          <a:p>
            <a:endParaRPr lang="en-US" sz="2000" dirty="0"/>
          </a:p>
          <a:p>
            <a:r>
              <a:rPr lang="en-US" sz="2000" dirty="0"/>
              <a:t>Fundamentals of Azure OpenAI Service</a:t>
            </a:r>
          </a:p>
          <a:p>
            <a:pPr marL="171450" indent="-171450" algn="l" rtl="0" fontAlgn="base">
              <a:buFont typeface="Arial" panose="020B0604020202020204" pitchFamily="34" charset="0"/>
              <a:buChar char="•"/>
            </a:pPr>
            <a:r>
              <a:rPr lang="en-US" sz="2000" b="0" i="0" dirty="0">
                <a:solidFill>
                  <a:srgbClr val="000000"/>
                </a:solidFill>
                <a:effectLst/>
                <a:latin typeface="Segoe UI" panose="020B0502040204020203" pitchFamily="34" charset="0"/>
                <a:cs typeface="Segoe UI" panose="020B0502040204020203" pitchFamily="34" charset="0"/>
              </a:rPr>
              <a:t>Describe Azure OpenAI workloads and access the Azure OpenAI Service</a:t>
            </a:r>
          </a:p>
          <a:p>
            <a:pPr marL="171450" indent="-171450" algn="l" rtl="0" fontAlgn="base">
              <a:buFont typeface="Arial" panose="020B0604020202020204" pitchFamily="34" charset="0"/>
              <a:buChar char="•"/>
            </a:pPr>
            <a:r>
              <a:rPr lang="en-US" sz="2000" b="0" i="0" dirty="0">
                <a:solidFill>
                  <a:srgbClr val="000000"/>
                </a:solidFill>
                <a:effectLst/>
                <a:latin typeface="Segoe UI" panose="020B0502040204020203" pitchFamily="34" charset="0"/>
                <a:cs typeface="Segoe UI" panose="020B0502040204020203" pitchFamily="34" charset="0"/>
              </a:rPr>
              <a:t>Understand generative AI models</a:t>
            </a:r>
          </a:p>
          <a:p>
            <a:pPr marL="171450" indent="-171450" algn="l" rtl="0" fontAlgn="base">
              <a:buFont typeface="Arial" panose="020B0604020202020204" pitchFamily="34" charset="0"/>
              <a:buChar char="•"/>
            </a:pPr>
            <a:r>
              <a:rPr lang="en-US" sz="2000" b="0" i="0" dirty="0">
                <a:solidFill>
                  <a:srgbClr val="000000"/>
                </a:solidFill>
                <a:effectLst/>
                <a:latin typeface="Segoe UI" panose="020B0502040204020203" pitchFamily="34" charset="0"/>
                <a:cs typeface="Segoe UI" panose="020B0502040204020203" pitchFamily="34" charset="0"/>
              </a:rPr>
              <a:t>Understand Azure OpenAI's language, code, and image capabilities</a:t>
            </a:r>
          </a:p>
          <a:p>
            <a:pPr marL="171450" indent="-171450" algn="l" rtl="0" fontAlgn="base">
              <a:buFont typeface="Arial" panose="020B0604020202020204" pitchFamily="34" charset="0"/>
              <a:buChar char="•"/>
            </a:pPr>
            <a:endParaRPr lang="en-US" sz="2000" dirty="0">
              <a:solidFill>
                <a:srgbClr val="000000"/>
              </a:solidFill>
              <a:latin typeface="Segoe UI" panose="020B0502040204020203" pitchFamily="34" charset="0"/>
            </a:endParaRPr>
          </a:p>
          <a:p>
            <a:pPr algn="l" rtl="0" fontAlgn="base"/>
            <a:r>
              <a:rPr lang="en-US" sz="2000" b="1" dirty="0">
                <a:solidFill>
                  <a:srgbClr val="000000"/>
                </a:solidFill>
                <a:latin typeface="Segoe UI Semibold" panose="020B0702040204020203" pitchFamily="34" charset="0"/>
                <a:cs typeface="Segoe UI Semibold" panose="020B0702040204020203" pitchFamily="34" charset="0"/>
              </a:rPr>
              <a:t>Explore responsible generative AI</a:t>
            </a:r>
          </a:p>
          <a:p>
            <a:pPr marL="342900" indent="-342900" algn="l" rtl="0" fontAlgn="base">
              <a:buFont typeface="Arial" panose="020B0604020202020204" pitchFamily="34" charset="0"/>
              <a:buChar char="•"/>
            </a:pPr>
            <a:r>
              <a:rPr lang="en-US" sz="2000" b="0" i="0" dirty="0">
                <a:solidFill>
                  <a:srgbClr val="000000"/>
                </a:solidFill>
                <a:effectLst/>
                <a:latin typeface="Segoe UI" panose="020B0502040204020203" pitchFamily="34" charset="0"/>
                <a:cs typeface="Segoe UI" panose="020B0502040204020203" pitchFamily="34" charset="0"/>
              </a:rPr>
              <a:t>Understand the four stages for a responsible generative AI solution</a:t>
            </a:r>
          </a:p>
          <a:p>
            <a:endParaRPr lang="en-US" sz="2000" dirty="0"/>
          </a:p>
        </p:txBody>
      </p:sp>
      <p:grpSp>
        <p:nvGrpSpPr>
          <p:cNvPr id="2" name="Group 1">
            <a:extLst>
              <a:ext uri="{FF2B5EF4-FFF2-40B4-BE49-F238E27FC236}">
                <a16:creationId xmlns:a16="http://schemas.microsoft.com/office/drawing/2014/main" id="{23514BC8-E12A-B649-AB9D-5FA432614E22}"/>
              </a:ext>
              <a:ext uri="{C183D7F6-B498-43B3-948B-1728B52AA6E4}">
                <adec:decorative xmlns:adec="http://schemas.microsoft.com/office/drawing/2017/decorative" val="1"/>
              </a:ext>
            </a:extLst>
          </p:cNvPr>
          <p:cNvGrpSpPr>
            <a:grpSpLocks/>
          </p:cNvGrpSpPr>
          <p:nvPr/>
        </p:nvGrpSpPr>
        <p:grpSpPr>
          <a:xfrm>
            <a:off x="2563579" y="1585913"/>
            <a:ext cx="1110600" cy="1110600"/>
            <a:chOff x="5540700" y="2116300"/>
            <a:chExt cx="1110600" cy="1110600"/>
          </a:xfrm>
        </p:grpSpPr>
        <p:sp>
          <p:nvSpPr>
            <p:cNvPr id="3" name="Oval 2">
              <a:extLst>
                <a:ext uri="{FF2B5EF4-FFF2-40B4-BE49-F238E27FC236}">
                  <a16:creationId xmlns:a16="http://schemas.microsoft.com/office/drawing/2014/main" id="{FA943A27-BDD6-156F-0D85-86B1107387C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CA0174-59E9-5D00-94D6-83FAD40E8202}"/>
                </a:ext>
              </a:extLst>
            </p:cNvPr>
            <p:cNvPicPr/>
            <p:nvPr/>
          </p:nvPicPr>
          <p:blipFill>
            <a:blip r:embed="rId3"/>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6015554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References</a:t>
            </a:r>
          </a:p>
        </p:txBody>
      </p:sp>
      <p:sp>
        <p:nvSpPr>
          <p:cNvPr id="3" name="Oval 2">
            <a:extLst>
              <a:ext uri="{FF2B5EF4-FFF2-40B4-BE49-F238E27FC236}">
                <a16:creationId xmlns:a16="http://schemas.microsoft.com/office/drawing/2014/main" id="{28DB51EB-FFC4-B700-5863-DA665A78B2E8}"/>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38A6E3D5-8219-859E-F259-EFAABF7100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9419" y="1871663"/>
            <a:ext cx="3114674" cy="3114674"/>
          </a:xfrm>
          <a:prstGeom prst="rect">
            <a:avLst/>
          </a:prstGeom>
        </p:spPr>
      </p:pic>
      <p:sp>
        <p:nvSpPr>
          <p:cNvPr id="6" name="TextBox 5">
            <a:extLst>
              <a:ext uri="{FF2B5EF4-FFF2-40B4-BE49-F238E27FC236}">
                <a16:creationId xmlns:a16="http://schemas.microsoft.com/office/drawing/2014/main" id="{AB3025AB-AEC7-BBD1-3CC9-69FBAABE22C2}"/>
              </a:ext>
            </a:extLst>
          </p:cNvPr>
          <p:cNvSpPr txBox="1"/>
          <p:nvPr/>
        </p:nvSpPr>
        <p:spPr>
          <a:xfrm>
            <a:off x="756444" y="1579878"/>
            <a:ext cx="5429250" cy="2462213"/>
          </a:xfrm>
          <a:prstGeom prst="rect">
            <a:avLst/>
          </a:prstGeom>
          <a:noFill/>
        </p:spPr>
        <p:txBody>
          <a:bodyPr wrap="square" lIns="0" tIns="0" rIns="0" bIns="0" rtlCol="0">
            <a:spAutoFit/>
          </a:bodyPr>
          <a:lstStyle/>
          <a:p>
            <a:pPr algn="l"/>
            <a:r>
              <a:rPr lang="en-US" sz="2000" dirty="0"/>
              <a:t>Read more about: </a:t>
            </a:r>
          </a:p>
          <a:p>
            <a:pPr marL="285750" indent="-285750" algn="l">
              <a:buFont typeface="Arial" panose="020B0604020202020204" pitchFamily="34" charset="0"/>
              <a:buChar char="•"/>
            </a:pPr>
            <a:r>
              <a:rPr lang="en-US" sz="2000" dirty="0"/>
              <a:t>Fundamentals of Generative AI</a:t>
            </a:r>
          </a:p>
          <a:p>
            <a:pPr marL="285750" indent="-285750" algn="l">
              <a:buFont typeface="Arial" panose="020B0604020202020204" pitchFamily="34" charset="0"/>
              <a:buChar char="•"/>
            </a:pPr>
            <a:r>
              <a:rPr lang="en-US" sz="2000" dirty="0"/>
              <a:t>Fundamentals of Azure OpenAI Service</a:t>
            </a:r>
          </a:p>
          <a:p>
            <a:pPr marL="285750" indent="-285750" algn="l">
              <a:buFont typeface="Arial" panose="020B0604020202020204" pitchFamily="34" charset="0"/>
              <a:buChar char="•"/>
            </a:pPr>
            <a:r>
              <a:rPr lang="en-US" sz="2000" dirty="0"/>
              <a:t>Fundamentals of Responsible Generative AI</a:t>
            </a:r>
          </a:p>
          <a:p>
            <a:pPr algn="l"/>
            <a:endParaRPr lang="en-US" sz="2000" dirty="0"/>
          </a:p>
          <a:p>
            <a:r>
              <a:rPr lang="en-US" sz="2000" dirty="0"/>
              <a:t>Through the content on Learn: </a:t>
            </a:r>
            <a:r>
              <a:rPr lang="it-IT" sz="2000" dirty="0">
                <a:hlinkClick r:id="rId5"/>
              </a:rPr>
              <a:t>Microsoft Azure AI Fundamentals: Generative AI - Training | Microsoft Learn</a:t>
            </a:r>
            <a:endParaRPr lang="en-US" sz="2000" dirty="0"/>
          </a:p>
        </p:txBody>
      </p:sp>
    </p:spTree>
    <p:extLst>
      <p:ext uri="{BB962C8B-B14F-4D97-AF65-F5344CB8AC3E}">
        <p14:creationId xmlns:p14="http://schemas.microsoft.com/office/powerpoint/2010/main" val="33984306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F79593F-BD06-734C-B0AD-80474CBB00AE}"/>
              </a:ext>
            </a:extLst>
          </p:cNvPr>
          <p:cNvSpPr>
            <a:spLocks noGrp="1"/>
          </p:cNvSpPr>
          <p:nvPr>
            <p:ph type="title"/>
          </p:nvPr>
        </p:nvSpPr>
        <p:spPr/>
        <p:txBody>
          <a:bodyPr/>
          <a:lstStyle/>
          <a:p>
            <a:r>
              <a:rPr lang="en-US" sz="2000" dirty="0">
                <a:solidFill>
                  <a:schemeClr val="bg1"/>
                </a:solidFill>
              </a:rPr>
              <a:t>Closing slide</a:t>
            </a:r>
            <a:endParaRPr lang="en-IN" dirty="0"/>
          </a:p>
        </p:txBody>
      </p:sp>
    </p:spTree>
    <p:extLst>
      <p:ext uri="{BB962C8B-B14F-4D97-AF65-F5344CB8AC3E}">
        <p14:creationId xmlns:p14="http://schemas.microsoft.com/office/powerpoint/2010/main" val="606170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Learning Objectives</a:t>
            </a:r>
          </a:p>
        </p:txBody>
      </p:sp>
      <p:sp>
        <p:nvSpPr>
          <p:cNvPr id="6" name="Text Placeholder 2">
            <a:extLst>
              <a:ext uri="{FF2B5EF4-FFF2-40B4-BE49-F238E27FC236}">
                <a16:creationId xmlns:a16="http://schemas.microsoft.com/office/drawing/2014/main" id="{B66DBCA5-C073-471C-F4A9-3B8F43AF1B79}"/>
              </a:ext>
            </a:extLst>
          </p:cNvPr>
          <p:cNvSpPr txBox="1">
            <a:spLocks/>
          </p:cNvSpPr>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After completing this module, you will be able to:</a:t>
            </a:r>
          </a:p>
        </p:txBody>
      </p:sp>
      <p:sp>
        <p:nvSpPr>
          <p:cNvPr id="80" name="Oval 79">
            <a:extLst>
              <a:ext uri="{FF2B5EF4-FFF2-40B4-BE49-F238E27FC236}">
                <a16:creationId xmlns:a16="http://schemas.microsoft.com/office/drawing/2014/main" id="{71DB8D22-926F-853E-F0C8-764493609A16}"/>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1</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3" y="1658721"/>
            <a:ext cx="609414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a:rPr>
              <a:t>Describe generative</a:t>
            </a:r>
            <a:r>
              <a:rPr kumimoji="0" lang="en-US" sz="1800" b="0" i="0" u="none" strike="noStrike" kern="1200" cap="none" spc="0" normalizeH="0" baseline="0" noProof="0" dirty="0">
                <a:ln>
                  <a:noFill/>
                </a:ln>
                <a:solidFill>
                  <a:srgbClr val="000000"/>
                </a:solidFill>
                <a:effectLst/>
                <a:uLnTx/>
                <a:uFillTx/>
                <a:latin typeface="Segoe UI"/>
                <a:ea typeface="+mn-ea"/>
                <a:cs typeface="+mn-cs"/>
              </a:rPr>
              <a:t> AI.</a:t>
            </a:r>
          </a:p>
        </p:txBody>
      </p:sp>
      <p:sp>
        <p:nvSpPr>
          <p:cNvPr id="98" name="Oval 97">
            <a:extLst>
              <a:ext uri="{FF2B5EF4-FFF2-40B4-BE49-F238E27FC236}">
                <a16:creationId xmlns:a16="http://schemas.microsoft.com/office/drawing/2014/main" id="{FB9D4D78-EC2D-5052-0537-EF8AA477E116}"/>
              </a:ext>
            </a:extLst>
          </p:cNvPr>
          <p:cNvSpPr>
            <a:spLocks/>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2</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3" y="2707277"/>
            <a:ext cx="609414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Describe the capabilities of large language models.</a:t>
            </a:r>
          </a:p>
        </p:txBody>
      </p:sp>
      <p:sp>
        <p:nvSpPr>
          <p:cNvPr id="101" name="Oval 100">
            <a:extLst>
              <a:ext uri="{FF2B5EF4-FFF2-40B4-BE49-F238E27FC236}">
                <a16:creationId xmlns:a16="http://schemas.microsoft.com/office/drawing/2014/main" id="{E06C7E83-F806-C0D7-C7A7-6090B76A8795}"/>
              </a:ext>
            </a:extLst>
          </p:cNvPr>
          <p:cNvSpPr>
            <a:spLocks/>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3</a:t>
            </a:r>
          </a:p>
        </p:txBody>
      </p:sp>
      <p:sp>
        <p:nvSpPr>
          <p:cNvPr id="2" name="TextBox 1">
            <a:extLst>
              <a:ext uri="{FF2B5EF4-FFF2-40B4-BE49-F238E27FC236}">
                <a16:creationId xmlns:a16="http://schemas.microsoft.com/office/drawing/2014/main" id="{8A28E3B9-67EF-5F2C-8A62-5EE3E72A0877}"/>
              </a:ext>
            </a:extLst>
          </p:cNvPr>
          <p:cNvSpPr txBox="1"/>
          <p:nvPr/>
        </p:nvSpPr>
        <p:spPr>
          <a:xfrm>
            <a:off x="1278672" y="3809227"/>
            <a:ext cx="794211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Understand how to use Azure OpenAI to create generative AI solutions.</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6165"/>
            <a:ext cx="6345239" cy="553998"/>
          </a:xfrm>
        </p:spPr>
        <p:txBody>
          <a:bodyPr/>
          <a:lstStyle/>
          <a:p>
            <a:r>
              <a:rPr lang="en-US" sz="3600" dirty="0"/>
              <a:t>Fundamentals of Generative AI</a:t>
            </a:r>
            <a:endParaRPr lang="en-US" dirty="0"/>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DBC2906-EA44-4494-97C3-8FBE24F2451C}"/>
              </a:ext>
            </a:extLst>
          </p:cNvPr>
          <p:cNvSpPr>
            <a:spLocks noGrp="1"/>
          </p:cNvSpPr>
          <p:nvPr>
            <p:ph type="title"/>
          </p:nvPr>
        </p:nvSpPr>
        <p:spPr/>
        <p:txBody>
          <a:bodyPr/>
          <a:lstStyle/>
          <a:p>
            <a:r>
              <a:rPr lang="en-US" altLang="zh-CN" dirty="0"/>
              <a:t>What is generative AI?</a:t>
            </a:r>
            <a:endParaRPr lang="zh-CN" altLang="en-US" dirty="0"/>
          </a:p>
        </p:txBody>
      </p:sp>
      <p:sp>
        <p:nvSpPr>
          <p:cNvPr id="6" name="文本框 5">
            <a:extLst>
              <a:ext uri="{FF2B5EF4-FFF2-40B4-BE49-F238E27FC236}">
                <a16:creationId xmlns:a16="http://schemas.microsoft.com/office/drawing/2014/main" id="{0A0DD937-4127-4630-8265-DAAF331E2E2B}"/>
              </a:ext>
            </a:extLst>
          </p:cNvPr>
          <p:cNvSpPr txBox="1"/>
          <p:nvPr/>
        </p:nvSpPr>
        <p:spPr>
          <a:xfrm>
            <a:off x="588262" y="1476000"/>
            <a:ext cx="11018519" cy="1846659"/>
          </a:xfrm>
          <a:prstGeom prst="rect">
            <a:avLst/>
          </a:prstGeom>
          <a:noFill/>
        </p:spPr>
        <p:txBody>
          <a:bodyPr wrap="square" lIns="0" tIns="0" rIns="0" bIns="0" rtlCol="0">
            <a:spAutoFit/>
          </a:bodyPr>
          <a:lstStyle/>
          <a:p>
            <a:pPr>
              <a:spcBef>
                <a:spcPts val="1200"/>
              </a:spcBef>
            </a:pPr>
            <a:r>
              <a:rPr lang="en-US" altLang="zh-CN" sz="2200" i="1" dirty="0"/>
              <a:t>AI:</a:t>
            </a:r>
            <a:r>
              <a:rPr lang="en-US" altLang="zh-CN" sz="2200" b="1" dirty="0"/>
              <a:t> </a:t>
            </a:r>
            <a:r>
              <a:rPr lang="en-US" altLang="zh-CN" sz="2200" dirty="0"/>
              <a:t>imitates human behavior by using machine learning to interact with the environment and execute tasks without explicit directions on what to output.</a:t>
            </a:r>
          </a:p>
          <a:p>
            <a:pPr>
              <a:spcBef>
                <a:spcPts val="1200"/>
              </a:spcBef>
            </a:pPr>
            <a:r>
              <a:rPr lang="en-US" altLang="zh-CN" sz="2200" i="1" dirty="0"/>
              <a:t>Generative</a:t>
            </a:r>
            <a:r>
              <a:rPr lang="en-US" altLang="zh-CN" sz="2200" dirty="0"/>
              <a:t> </a:t>
            </a:r>
            <a:r>
              <a:rPr lang="en-US" altLang="zh-CN" sz="2200" i="1" dirty="0"/>
              <a:t>AI:</a:t>
            </a:r>
            <a:r>
              <a:rPr lang="en-US" altLang="zh-CN" sz="2200" dirty="0"/>
              <a:t> creates original content, such as generative AI that has been built into chat applications. Generative AI applications take in natural language input, and return appropriate responses in a variety of formats:</a:t>
            </a:r>
            <a:endParaRPr lang="zh-CN" altLang="en-US" sz="2000" dirty="0" err="1"/>
          </a:p>
        </p:txBody>
      </p:sp>
      <p:sp>
        <p:nvSpPr>
          <p:cNvPr id="8" name="矩形 7">
            <a:extLst>
              <a:ext uri="{FF2B5EF4-FFF2-40B4-BE49-F238E27FC236}">
                <a16:creationId xmlns:a16="http://schemas.microsoft.com/office/drawing/2014/main" id="{3A5EE959-E49B-40D8-A972-B1B3BFE782F1}"/>
              </a:ext>
            </a:extLst>
          </p:cNvPr>
          <p:cNvSpPr/>
          <p:nvPr/>
        </p:nvSpPr>
        <p:spPr bwMode="auto">
          <a:xfrm>
            <a:off x="588262" y="4481567"/>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2000" dirty="0">
                <a:solidFill>
                  <a:schemeClr val="tx1"/>
                </a:solidFill>
              </a:rPr>
              <a:t>Natural language generation</a:t>
            </a:r>
            <a:endParaRPr lang="zh-CN" altLang="en-US" sz="2000" dirty="0">
              <a:solidFill>
                <a:schemeClr val="tx1"/>
              </a:solidFill>
            </a:endParaRPr>
          </a:p>
        </p:txBody>
      </p:sp>
      <p:sp>
        <p:nvSpPr>
          <p:cNvPr id="9" name="矩形 8">
            <a:extLst>
              <a:ext uri="{FF2B5EF4-FFF2-40B4-BE49-F238E27FC236}">
                <a16:creationId xmlns:a16="http://schemas.microsoft.com/office/drawing/2014/main" id="{7833EBE0-A1A9-4E57-AE95-8A66D8C650BB}"/>
              </a:ext>
            </a:extLst>
          </p:cNvPr>
          <p:cNvSpPr/>
          <p:nvPr/>
        </p:nvSpPr>
        <p:spPr bwMode="auto">
          <a:xfrm>
            <a:off x="4296000" y="4481567"/>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2000" dirty="0">
                <a:solidFill>
                  <a:schemeClr val="tx1"/>
                </a:solidFill>
              </a:rPr>
              <a:t>Image generation</a:t>
            </a:r>
            <a:endParaRPr lang="zh-CN" altLang="en-US" sz="2000" dirty="0">
              <a:solidFill>
                <a:schemeClr val="tx1"/>
              </a:solidFill>
            </a:endParaRPr>
          </a:p>
        </p:txBody>
      </p:sp>
      <p:sp>
        <p:nvSpPr>
          <p:cNvPr id="10" name="矩形 9">
            <a:extLst>
              <a:ext uri="{FF2B5EF4-FFF2-40B4-BE49-F238E27FC236}">
                <a16:creationId xmlns:a16="http://schemas.microsoft.com/office/drawing/2014/main" id="{E8AA810B-BC99-45A1-BCB4-EA551C18C00D}"/>
              </a:ext>
            </a:extLst>
          </p:cNvPr>
          <p:cNvSpPr/>
          <p:nvPr/>
        </p:nvSpPr>
        <p:spPr bwMode="auto">
          <a:xfrm>
            <a:off x="8003738" y="4481567"/>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2000" dirty="0">
                <a:solidFill>
                  <a:schemeClr val="tx1"/>
                </a:solidFill>
              </a:rPr>
              <a:t>Code generation</a:t>
            </a:r>
            <a:endParaRPr lang="zh-CN" altLang="en-US" sz="2000" dirty="0">
              <a:solidFill>
                <a:schemeClr val="tx1"/>
              </a:solidFill>
            </a:endParaRPr>
          </a:p>
        </p:txBody>
      </p:sp>
      <p:sp>
        <p:nvSpPr>
          <p:cNvPr id="11" name="Embed_ECCE">
            <a:extLst>
              <a:ext uri="{FF2B5EF4-FFF2-40B4-BE49-F238E27FC236}">
                <a16:creationId xmlns:a16="http://schemas.microsoft.com/office/drawing/2014/main" id="{A26CB85C-79E9-4E17-A3EA-8AA027DB0102}"/>
              </a:ext>
              <a:ext uri="{C183D7F6-B498-43B3-948B-1728B52AA6E4}">
                <adec:decorative xmlns:adec="http://schemas.microsoft.com/office/drawing/2017/decorative" val="1"/>
              </a:ext>
            </a:extLst>
          </p:cNvPr>
          <p:cNvSpPr>
            <a:spLocks noChangeAspect="1" noEditPoints="1"/>
          </p:cNvSpPr>
          <p:nvPr/>
        </p:nvSpPr>
        <p:spPr bwMode="auto">
          <a:xfrm>
            <a:off x="8376293" y="4732815"/>
            <a:ext cx="503813" cy="43200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PhotoCollection_E7AA">
            <a:extLst>
              <a:ext uri="{FF2B5EF4-FFF2-40B4-BE49-F238E27FC236}">
                <a16:creationId xmlns:a16="http://schemas.microsoft.com/office/drawing/2014/main" id="{769B551A-A1A7-4535-99D2-1F7ACABF4DBB}"/>
              </a:ext>
              <a:ext uri="{C183D7F6-B498-43B3-948B-1728B52AA6E4}">
                <adec:decorative xmlns:adec="http://schemas.microsoft.com/office/drawing/2017/decorative" val="1"/>
              </a:ext>
            </a:extLst>
          </p:cNvPr>
          <p:cNvSpPr>
            <a:spLocks noChangeAspect="1" noEditPoints="1"/>
          </p:cNvSpPr>
          <p:nvPr/>
        </p:nvSpPr>
        <p:spPr bwMode="auto">
          <a:xfrm>
            <a:off x="4702672" y="4765935"/>
            <a:ext cx="478697" cy="365760"/>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组合 16">
            <a:extLst>
              <a:ext uri="{FF2B5EF4-FFF2-40B4-BE49-F238E27FC236}">
                <a16:creationId xmlns:a16="http://schemas.microsoft.com/office/drawing/2014/main" id="{078542D2-34FB-4C15-8299-EE121A9F4528}"/>
              </a:ext>
              <a:ext uri="{C183D7F6-B498-43B3-948B-1728B52AA6E4}">
                <adec:decorative xmlns:adec="http://schemas.microsoft.com/office/drawing/2017/decorative" val="1"/>
              </a:ext>
            </a:extLst>
          </p:cNvPr>
          <p:cNvGrpSpPr/>
          <p:nvPr/>
        </p:nvGrpSpPr>
        <p:grpSpPr>
          <a:xfrm>
            <a:off x="999741" y="4714815"/>
            <a:ext cx="468000" cy="468000"/>
            <a:chOff x="959550" y="4798277"/>
            <a:chExt cx="468000" cy="468000"/>
          </a:xfrm>
        </p:grpSpPr>
        <p:sp>
          <p:nvSpPr>
            <p:cNvPr id="14" name="Characters_E8C1" title="Icon of the letter A and a letter in another language">
              <a:extLst>
                <a:ext uri="{FF2B5EF4-FFF2-40B4-BE49-F238E27FC236}">
                  <a16:creationId xmlns:a16="http://schemas.microsoft.com/office/drawing/2014/main" id="{5A1CCB3C-1810-4B3D-801B-6B41B973D7B7}"/>
                </a:ext>
              </a:extLst>
            </p:cNvPr>
            <p:cNvSpPr>
              <a:spLocks noChangeAspect="1" noEditPoints="1"/>
            </p:cNvSpPr>
            <p:nvPr/>
          </p:nvSpPr>
          <p:spPr bwMode="auto">
            <a:xfrm>
              <a:off x="1016258" y="4849397"/>
              <a:ext cx="354584" cy="36576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4"/>
            </a:solidFill>
            <a:ln cap="sq">
              <a:noFill/>
            </a:ln>
          </p:spPr>
          <p:txBody>
            <a:bodyPr vert="horz" wrap="square" lIns="91440" tIns="45720" rIns="91440" bIns="45720" numCol="1" anchor="t" anchorCtr="0" compatLnSpc="1">
              <a:prstTxWarp prst="textNoShape">
                <a:avLst/>
              </a:prstTxWarp>
            </a:bodyPr>
            <a:lstStyle/>
            <a:p>
              <a:endParaRPr lang="en-US"/>
            </a:p>
          </p:txBody>
        </p:sp>
        <p:sp>
          <p:nvSpPr>
            <p:cNvPr id="16" name="矩形 15">
              <a:extLst>
                <a:ext uri="{FF2B5EF4-FFF2-40B4-BE49-F238E27FC236}">
                  <a16:creationId xmlns:a16="http://schemas.microsoft.com/office/drawing/2014/main" id="{3BE514D2-5718-4977-8D5C-C9F19A8F6D3F}"/>
                </a:ext>
              </a:extLst>
            </p:cNvPr>
            <p:cNvSpPr>
              <a:spLocks noChangeAspect="1"/>
            </p:cNvSpPr>
            <p:nvPr/>
          </p:nvSpPr>
          <p:spPr bwMode="auto">
            <a:xfrm>
              <a:off x="959550" y="4798277"/>
              <a:ext cx="468000" cy="468000"/>
            </a:xfrm>
            <a:prstGeom prst="rect">
              <a:avLst/>
            </a:pr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709106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p:txBody>
          <a:bodyPr/>
          <a:lstStyle/>
          <a:p>
            <a:r>
              <a:rPr lang="en-US" altLang="zh-CN" dirty="0"/>
              <a:t>Large language models</a:t>
            </a:r>
            <a:endParaRPr lang="zh-CN" altLang="en-US" dirty="0"/>
          </a:p>
        </p:txBody>
      </p:sp>
      <p:sp>
        <p:nvSpPr>
          <p:cNvPr id="3" name="文本框 2">
            <a:extLst>
              <a:ext uri="{FF2B5EF4-FFF2-40B4-BE49-F238E27FC236}">
                <a16:creationId xmlns:a16="http://schemas.microsoft.com/office/drawing/2014/main" id="{1E0DCDF2-5CF2-467A-8262-F46A6FB3DAE5}"/>
              </a:ext>
            </a:extLst>
          </p:cNvPr>
          <p:cNvSpPr txBox="1"/>
          <p:nvPr/>
        </p:nvSpPr>
        <p:spPr>
          <a:xfrm>
            <a:off x="588262" y="1476000"/>
            <a:ext cx="11018519" cy="3054682"/>
          </a:xfrm>
          <a:prstGeom prst="rect">
            <a:avLst/>
          </a:prstGeom>
          <a:noFill/>
        </p:spPr>
        <p:txBody>
          <a:bodyPr wrap="square" lIns="0" tIns="0" rIns="0" bIns="0" rtlCol="0">
            <a:spAutoFit/>
          </a:bodyPr>
          <a:lstStyle/>
          <a:p>
            <a:pPr>
              <a:spcBef>
                <a:spcPts val="1200"/>
              </a:spcBef>
            </a:pPr>
            <a:r>
              <a:rPr lang="en-US" altLang="zh-CN" sz="2350" dirty="0"/>
              <a:t>Generative AI applications are powered by </a:t>
            </a:r>
            <a:r>
              <a:rPr lang="en-US" altLang="zh-CN" sz="2350" i="1" dirty="0"/>
              <a:t>large language models </a:t>
            </a:r>
            <a:r>
              <a:rPr lang="en-US" altLang="zh-CN" sz="2350" dirty="0"/>
              <a:t>(LLMs), which are a specialized type of machine learning model that you can use to perform natural language processing (NLP) tasks, including:</a:t>
            </a:r>
          </a:p>
          <a:p>
            <a:pPr marL="342900" indent="-342900">
              <a:spcBef>
                <a:spcPts val="1200"/>
              </a:spcBef>
              <a:buFont typeface="Arial" panose="020B0604020202020204" pitchFamily="34" charset="0"/>
              <a:buChar char="•"/>
            </a:pPr>
            <a:r>
              <a:rPr lang="en-US" altLang="zh-CN" sz="2200" dirty="0"/>
              <a:t>Determining </a:t>
            </a:r>
            <a:r>
              <a:rPr lang="en-US" altLang="zh-CN" sz="2200" i="1" dirty="0"/>
              <a:t>sentiment</a:t>
            </a:r>
            <a:r>
              <a:rPr lang="en-US" altLang="zh-CN" sz="2200" dirty="0"/>
              <a:t> or otherwise classifying natural language text.</a:t>
            </a:r>
          </a:p>
          <a:p>
            <a:pPr marL="342900" indent="-342900">
              <a:spcBef>
                <a:spcPts val="1200"/>
              </a:spcBef>
              <a:buFont typeface="Arial" panose="020B0604020202020204" pitchFamily="34" charset="0"/>
              <a:buChar char="•"/>
            </a:pPr>
            <a:r>
              <a:rPr lang="en-US" altLang="zh-CN" sz="2200" dirty="0"/>
              <a:t>Summarizing text.</a:t>
            </a:r>
          </a:p>
          <a:p>
            <a:pPr marL="342900" indent="-342900">
              <a:spcBef>
                <a:spcPts val="1200"/>
              </a:spcBef>
              <a:buFont typeface="Arial" panose="020B0604020202020204" pitchFamily="34" charset="0"/>
              <a:buChar char="•"/>
            </a:pPr>
            <a:r>
              <a:rPr lang="en-US" altLang="zh-CN" sz="2200" dirty="0"/>
              <a:t>Comparing multiple text sources for semantic similarity.</a:t>
            </a:r>
          </a:p>
          <a:p>
            <a:pPr marL="342900" indent="-342900">
              <a:spcBef>
                <a:spcPts val="1200"/>
              </a:spcBef>
              <a:buFont typeface="Arial" panose="020B0604020202020204" pitchFamily="34" charset="0"/>
              <a:buChar char="•"/>
            </a:pPr>
            <a:r>
              <a:rPr lang="en-US" altLang="zh-CN" sz="2200" dirty="0"/>
              <a:t>Generating new natural language.</a:t>
            </a:r>
            <a:endParaRPr lang="zh-CN" altLang="en-US" sz="2000" dirty="0" err="1"/>
          </a:p>
        </p:txBody>
      </p:sp>
    </p:spTree>
    <p:extLst>
      <p:ext uri="{BB962C8B-B14F-4D97-AF65-F5344CB8AC3E}">
        <p14:creationId xmlns:p14="http://schemas.microsoft.com/office/powerpoint/2010/main" val="14270989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FE8B1-4812-A288-CCF5-43366A8440F3}"/>
              </a:ext>
            </a:extLst>
          </p:cNvPr>
          <p:cNvSpPr>
            <a:spLocks noGrp="1"/>
          </p:cNvSpPr>
          <p:nvPr>
            <p:ph type="title"/>
          </p:nvPr>
        </p:nvSpPr>
        <p:spPr/>
        <p:txBody>
          <a:bodyPr/>
          <a:lstStyle/>
          <a:p>
            <a:r>
              <a:rPr lang="en-US" dirty="0"/>
              <a:t>Large language models - transformer model</a:t>
            </a:r>
          </a:p>
        </p:txBody>
      </p:sp>
      <p:sp>
        <p:nvSpPr>
          <p:cNvPr id="5" name="Text Placeholder 4">
            <a:extLst>
              <a:ext uri="{FF2B5EF4-FFF2-40B4-BE49-F238E27FC236}">
                <a16:creationId xmlns:a16="http://schemas.microsoft.com/office/drawing/2014/main" id="{80B14B31-8C8E-ED51-D0BC-22FB5E89F4DE}"/>
              </a:ext>
            </a:extLst>
          </p:cNvPr>
          <p:cNvSpPr>
            <a:spLocks noGrp="1"/>
          </p:cNvSpPr>
          <p:nvPr>
            <p:ph type="body" sz="quarter" idx="15"/>
          </p:nvPr>
        </p:nvSpPr>
        <p:spPr>
          <a:xfrm>
            <a:off x="569258" y="1365461"/>
            <a:ext cx="5663761" cy="4985980"/>
          </a:xfrm>
        </p:spPr>
        <p:txBody>
          <a:bodyPr/>
          <a:lstStyle/>
          <a:p>
            <a:pPr marL="0" indent="0">
              <a:buNone/>
            </a:pPr>
            <a:r>
              <a:rPr lang="en-US" sz="2000" dirty="0"/>
              <a:t>Transformer model architecture consists </a:t>
            </a:r>
            <a:r>
              <a:rPr lang="en-US" sz="2000"/>
              <a:t>of two main </a:t>
            </a:r>
            <a:r>
              <a:rPr lang="en-US" sz="2000" dirty="0"/>
              <a:t>components, or blocks:</a:t>
            </a:r>
          </a:p>
          <a:p>
            <a:r>
              <a:rPr lang="en-US" sz="2000" dirty="0"/>
              <a:t>An </a:t>
            </a:r>
            <a:r>
              <a:rPr lang="en-US" sz="2000" i="1" dirty="0"/>
              <a:t>encoder</a:t>
            </a:r>
            <a:r>
              <a:rPr lang="en-US" sz="2000" dirty="0"/>
              <a:t> block that creates semantic representations of the training vocabulary.</a:t>
            </a:r>
          </a:p>
          <a:p>
            <a:r>
              <a:rPr lang="en-US" sz="2000" dirty="0"/>
              <a:t>A </a:t>
            </a:r>
            <a:r>
              <a:rPr lang="en-US" sz="2000" i="1" dirty="0"/>
              <a:t>decoder</a:t>
            </a:r>
            <a:r>
              <a:rPr lang="en-US" sz="2000" dirty="0"/>
              <a:t> block that generates new language sequences.</a:t>
            </a:r>
          </a:p>
          <a:p>
            <a:pPr marL="0" indent="0">
              <a:buNone/>
            </a:pPr>
            <a:r>
              <a:rPr lang="en-US" sz="2000" dirty="0"/>
              <a:t>Text is </a:t>
            </a:r>
            <a:r>
              <a:rPr lang="en-US" sz="2000" i="1" dirty="0"/>
              <a:t>tokenized</a:t>
            </a:r>
            <a:r>
              <a:rPr lang="en-US" sz="2000" dirty="0"/>
              <a:t> so each word or phrase is represented by a unique numeric token</a:t>
            </a:r>
          </a:p>
          <a:p>
            <a:pPr marL="0" indent="0">
              <a:buNone/>
            </a:pPr>
            <a:r>
              <a:rPr lang="en-US" sz="2000" dirty="0"/>
              <a:t>The tokens are assigned </a:t>
            </a:r>
            <a:r>
              <a:rPr lang="en-US" sz="2000" i="1" dirty="0"/>
              <a:t>embeddings</a:t>
            </a:r>
            <a:r>
              <a:rPr lang="en-US" sz="2000" dirty="0"/>
              <a:t> – vector values with multiple dimensions</a:t>
            </a:r>
          </a:p>
          <a:p>
            <a:pPr marL="0" indent="0">
              <a:buNone/>
            </a:pPr>
            <a:r>
              <a:rPr lang="en-US" sz="2000" i="1" dirty="0"/>
              <a:t>Attention</a:t>
            </a:r>
            <a:r>
              <a:rPr lang="en-US" sz="2000" dirty="0"/>
              <a:t> layers examine each token in turn and determine embedding values that reflect semantic relationships between tokens</a:t>
            </a:r>
          </a:p>
          <a:p>
            <a:pPr marL="0" indent="0">
              <a:buNone/>
            </a:pPr>
            <a:r>
              <a:rPr lang="en-US" sz="2000" dirty="0"/>
              <a:t>In the decoder, these relationships are used to predict the most probable sequence of tokens</a:t>
            </a:r>
          </a:p>
        </p:txBody>
      </p:sp>
      <p:grpSp>
        <p:nvGrpSpPr>
          <p:cNvPr id="41" name="Group 40" descr="Large language transformer model consisting of an encoder block and a decoder block.">
            <a:extLst>
              <a:ext uri="{FF2B5EF4-FFF2-40B4-BE49-F238E27FC236}">
                <a16:creationId xmlns:a16="http://schemas.microsoft.com/office/drawing/2014/main" id="{666A8F3F-07DD-3716-F2D7-60AB84E21C57}"/>
              </a:ext>
            </a:extLst>
          </p:cNvPr>
          <p:cNvGrpSpPr/>
          <p:nvPr/>
        </p:nvGrpSpPr>
        <p:grpSpPr>
          <a:xfrm>
            <a:off x="6783897" y="1871037"/>
            <a:ext cx="4185373" cy="4401747"/>
            <a:chOff x="6096000" y="1962653"/>
            <a:chExt cx="4185373" cy="4401747"/>
          </a:xfrm>
        </p:grpSpPr>
        <p:cxnSp>
          <p:nvCxnSpPr>
            <p:cNvPr id="36" name="Straight Arrow Connector 35">
              <a:extLst>
                <a:ext uri="{FF2B5EF4-FFF2-40B4-BE49-F238E27FC236}">
                  <a16:creationId xmlns:a16="http://schemas.microsoft.com/office/drawing/2014/main" id="{EA5AB4D8-AD56-B888-ACFB-FC97098D84A6}"/>
                </a:ext>
              </a:extLst>
            </p:cNvPr>
            <p:cNvCxnSpPr>
              <a:cxnSpLocks/>
              <a:stCxn id="19" idx="0"/>
              <a:endCxn id="24" idx="2"/>
            </p:cNvCxnSpPr>
            <p:nvPr/>
          </p:nvCxnSpPr>
          <p:spPr>
            <a:xfrm flipV="1">
              <a:off x="9228070" y="2208875"/>
              <a:ext cx="6201" cy="3233102"/>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1434272-266E-4254-DA5A-657F9438EFE9}"/>
                </a:ext>
              </a:extLst>
            </p:cNvPr>
            <p:cNvCxnSpPr>
              <a:stCxn id="10" idx="0"/>
              <a:endCxn id="18" idx="2"/>
            </p:cNvCxnSpPr>
            <p:nvPr/>
          </p:nvCxnSpPr>
          <p:spPr>
            <a:xfrm flipH="1" flipV="1">
              <a:off x="7222616" y="2706914"/>
              <a:ext cx="13677" cy="3411264"/>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EBF197-CA38-7DD1-EC33-2D09CCD4720B}"/>
                </a:ext>
              </a:extLst>
            </p:cNvPr>
            <p:cNvSpPr/>
            <p:nvPr/>
          </p:nvSpPr>
          <p:spPr bwMode="auto">
            <a:xfrm>
              <a:off x="6443534" y="3008095"/>
              <a:ext cx="1602297" cy="17784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FB5F985-8599-E670-88C2-D6FA01F39AE2}"/>
                </a:ext>
              </a:extLst>
            </p:cNvPr>
            <p:cNvSpPr/>
            <p:nvPr/>
          </p:nvSpPr>
          <p:spPr bwMode="auto">
            <a:xfrm>
              <a:off x="8433123" y="2455097"/>
              <a:ext cx="1602297" cy="233146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FD45383F-132E-0D2D-EE23-A1A104D52803}"/>
                </a:ext>
              </a:extLst>
            </p:cNvPr>
            <p:cNvSpPr txBox="1"/>
            <p:nvPr/>
          </p:nvSpPr>
          <p:spPr>
            <a:xfrm rot="16200000">
              <a:off x="5763377" y="3743439"/>
              <a:ext cx="973023" cy="307777"/>
            </a:xfrm>
            <a:prstGeom prst="rect">
              <a:avLst/>
            </a:prstGeom>
            <a:noFill/>
          </p:spPr>
          <p:txBody>
            <a:bodyPr wrap="none" lIns="0" tIns="0" rIns="0" bIns="0" rtlCol="0">
              <a:spAutoFit/>
            </a:bodyPr>
            <a:lstStyle/>
            <a:p>
              <a:pPr algn="l"/>
              <a:r>
                <a:rPr lang="en-US" sz="2000" b="1" dirty="0"/>
                <a:t>Encoder</a:t>
              </a:r>
            </a:p>
          </p:txBody>
        </p:sp>
        <p:sp>
          <p:nvSpPr>
            <p:cNvPr id="9" name="TextBox 8">
              <a:extLst>
                <a:ext uri="{FF2B5EF4-FFF2-40B4-BE49-F238E27FC236}">
                  <a16:creationId xmlns:a16="http://schemas.microsoft.com/office/drawing/2014/main" id="{7529544E-ABC5-F069-9EF9-78C4D30EC029}"/>
                </a:ext>
              </a:extLst>
            </p:cNvPr>
            <p:cNvSpPr txBox="1"/>
            <p:nvPr/>
          </p:nvSpPr>
          <p:spPr>
            <a:xfrm rot="16200000">
              <a:off x="9622539" y="3454005"/>
              <a:ext cx="1009892" cy="307777"/>
            </a:xfrm>
            <a:prstGeom prst="rect">
              <a:avLst/>
            </a:prstGeom>
            <a:noFill/>
          </p:spPr>
          <p:txBody>
            <a:bodyPr wrap="none" lIns="0" tIns="0" rIns="0" bIns="0" rtlCol="0">
              <a:spAutoFit/>
            </a:bodyPr>
            <a:lstStyle/>
            <a:p>
              <a:pPr algn="l"/>
              <a:r>
                <a:rPr lang="en-US" sz="2000" b="1" dirty="0"/>
                <a:t>Decoder</a:t>
              </a:r>
            </a:p>
          </p:txBody>
        </p:sp>
        <p:sp>
          <p:nvSpPr>
            <p:cNvPr id="10" name="TextBox 9">
              <a:extLst>
                <a:ext uri="{FF2B5EF4-FFF2-40B4-BE49-F238E27FC236}">
                  <a16:creationId xmlns:a16="http://schemas.microsoft.com/office/drawing/2014/main" id="{D928584C-B151-8D9A-0B98-BBAD33867416}"/>
                </a:ext>
              </a:extLst>
            </p:cNvPr>
            <p:cNvSpPr txBox="1"/>
            <p:nvPr/>
          </p:nvSpPr>
          <p:spPr>
            <a:xfrm>
              <a:off x="6435144" y="6118178"/>
              <a:ext cx="1602297" cy="246222"/>
            </a:xfrm>
            <a:prstGeom prst="rect">
              <a:avLst/>
            </a:prstGeom>
            <a:solidFill>
              <a:schemeClr val="bg1"/>
            </a:solidFill>
            <a:ln>
              <a:solidFill>
                <a:schemeClr val="accent2"/>
              </a:solidFill>
            </a:ln>
          </p:spPr>
          <p:txBody>
            <a:bodyPr wrap="square" lIns="0" tIns="0" rIns="0" bIns="0" rtlCol="0">
              <a:spAutoFit/>
            </a:bodyPr>
            <a:lstStyle/>
            <a:p>
              <a:pPr algn="ctr"/>
              <a:r>
                <a:rPr lang="en-US" sz="1600" dirty="0"/>
                <a:t>Input text</a:t>
              </a:r>
            </a:p>
          </p:txBody>
        </p:sp>
        <p:sp>
          <p:nvSpPr>
            <p:cNvPr id="11" name="TextBox 10">
              <a:extLst>
                <a:ext uri="{FF2B5EF4-FFF2-40B4-BE49-F238E27FC236}">
                  <a16:creationId xmlns:a16="http://schemas.microsoft.com/office/drawing/2014/main" id="{D7C25DDB-4B61-086A-6ED6-F7D369FDC65B}"/>
                </a:ext>
              </a:extLst>
            </p:cNvPr>
            <p:cNvSpPr txBox="1"/>
            <p:nvPr/>
          </p:nvSpPr>
          <p:spPr>
            <a:xfrm>
              <a:off x="6435145" y="5794666"/>
              <a:ext cx="1602297" cy="246222"/>
            </a:xfrm>
            <a:prstGeom prst="rect">
              <a:avLst/>
            </a:prstGeom>
            <a:solidFill>
              <a:schemeClr val="bg1"/>
            </a:solidFill>
            <a:ln>
              <a:solidFill>
                <a:schemeClr val="accent2"/>
              </a:solidFill>
            </a:ln>
          </p:spPr>
          <p:txBody>
            <a:bodyPr wrap="square" lIns="0" tIns="0" rIns="0" bIns="0" rtlCol="0">
              <a:spAutoFit/>
            </a:bodyPr>
            <a:lstStyle/>
            <a:p>
              <a:pPr algn="ctr"/>
              <a:r>
                <a:rPr lang="en-US" sz="1600" dirty="0"/>
                <a:t>Tokenization</a:t>
              </a:r>
            </a:p>
          </p:txBody>
        </p:sp>
        <p:sp>
          <p:nvSpPr>
            <p:cNvPr id="12" name="TextBox 11">
              <a:extLst>
                <a:ext uri="{FF2B5EF4-FFF2-40B4-BE49-F238E27FC236}">
                  <a16:creationId xmlns:a16="http://schemas.microsoft.com/office/drawing/2014/main" id="{E0C79E5F-2A90-9B59-7698-F55624E62846}"/>
                </a:ext>
              </a:extLst>
            </p:cNvPr>
            <p:cNvSpPr txBox="1"/>
            <p:nvPr/>
          </p:nvSpPr>
          <p:spPr>
            <a:xfrm>
              <a:off x="6435145" y="5432575"/>
              <a:ext cx="1602297" cy="246221"/>
            </a:xfrm>
            <a:prstGeom prst="rect">
              <a:avLst/>
            </a:prstGeom>
            <a:solidFill>
              <a:schemeClr val="bg1"/>
            </a:solidFill>
            <a:ln>
              <a:solidFill>
                <a:schemeClr val="accent2"/>
              </a:solidFill>
            </a:ln>
          </p:spPr>
          <p:txBody>
            <a:bodyPr wrap="square" lIns="0" tIns="0" rIns="0" bIns="0" rtlCol="0">
              <a:spAutoFit/>
            </a:bodyPr>
            <a:lstStyle/>
            <a:p>
              <a:pPr algn="ctr"/>
              <a:r>
                <a:rPr lang="en-US" sz="1600" dirty="0"/>
                <a:t>Embedding</a:t>
              </a:r>
            </a:p>
          </p:txBody>
        </p:sp>
        <p:sp>
          <p:nvSpPr>
            <p:cNvPr id="13" name="TextBox 12">
              <a:extLst>
                <a:ext uri="{FF2B5EF4-FFF2-40B4-BE49-F238E27FC236}">
                  <a16:creationId xmlns:a16="http://schemas.microsoft.com/office/drawing/2014/main" id="{741CA8EC-3D1D-D389-1770-873E1BFF4253}"/>
                </a:ext>
              </a:extLst>
            </p:cNvPr>
            <p:cNvSpPr txBox="1"/>
            <p:nvPr/>
          </p:nvSpPr>
          <p:spPr>
            <a:xfrm>
              <a:off x="6435143" y="4840105"/>
              <a:ext cx="1602297" cy="492443"/>
            </a:xfrm>
            <a:prstGeom prst="rect">
              <a:avLst/>
            </a:prstGeom>
            <a:solidFill>
              <a:schemeClr val="bg1"/>
            </a:solidFill>
            <a:ln>
              <a:solidFill>
                <a:schemeClr val="accent2"/>
              </a:solidFill>
            </a:ln>
          </p:spPr>
          <p:txBody>
            <a:bodyPr wrap="square" lIns="0" tIns="0" rIns="0" bIns="0" rtlCol="0">
              <a:spAutoFit/>
            </a:bodyPr>
            <a:lstStyle/>
            <a:p>
              <a:pPr algn="ctr"/>
              <a:r>
                <a:rPr lang="en-US" sz="1600" dirty="0"/>
                <a:t>Positional Encoding</a:t>
              </a:r>
            </a:p>
          </p:txBody>
        </p:sp>
        <p:sp>
          <p:nvSpPr>
            <p:cNvPr id="14" name="TextBox 13">
              <a:extLst>
                <a:ext uri="{FF2B5EF4-FFF2-40B4-BE49-F238E27FC236}">
                  <a16:creationId xmlns:a16="http://schemas.microsoft.com/office/drawing/2014/main" id="{7E384419-D31C-9714-C211-B7D9203A32AC}"/>
                </a:ext>
              </a:extLst>
            </p:cNvPr>
            <p:cNvSpPr txBox="1"/>
            <p:nvPr/>
          </p:nvSpPr>
          <p:spPr>
            <a:xfrm>
              <a:off x="6483292" y="4336305"/>
              <a:ext cx="1478649" cy="246221"/>
            </a:xfrm>
            <a:prstGeom prst="rect">
              <a:avLst/>
            </a:prstGeom>
            <a:noFill/>
            <a:ln>
              <a:solidFill>
                <a:schemeClr val="accent2">
                  <a:lumMod val="20000"/>
                  <a:lumOff val="80000"/>
                </a:schemeClr>
              </a:solidFill>
            </a:ln>
          </p:spPr>
          <p:txBody>
            <a:bodyPr wrap="square" lIns="0" tIns="0" rIns="0" bIns="0" rtlCol="0">
              <a:spAutoFit/>
            </a:bodyPr>
            <a:lstStyle/>
            <a:p>
              <a:pPr algn="ctr"/>
              <a:r>
                <a:rPr lang="en-US" sz="1600" b="1" dirty="0">
                  <a:solidFill>
                    <a:schemeClr val="bg1"/>
                  </a:solidFill>
                </a:rPr>
                <a:t>Attention</a:t>
              </a:r>
            </a:p>
          </p:txBody>
        </p:sp>
        <p:sp>
          <p:nvSpPr>
            <p:cNvPr id="15" name="TextBox 14">
              <a:extLst>
                <a:ext uri="{FF2B5EF4-FFF2-40B4-BE49-F238E27FC236}">
                  <a16:creationId xmlns:a16="http://schemas.microsoft.com/office/drawing/2014/main" id="{0D7F48B4-AECF-48B5-F2A4-FE1777F95DB8}"/>
                </a:ext>
              </a:extLst>
            </p:cNvPr>
            <p:cNvSpPr txBox="1"/>
            <p:nvPr/>
          </p:nvSpPr>
          <p:spPr>
            <a:xfrm>
              <a:off x="6483292" y="3974215"/>
              <a:ext cx="1478649" cy="246221"/>
            </a:xfrm>
            <a:prstGeom prst="rect">
              <a:avLst/>
            </a:prstGeom>
            <a:noFill/>
            <a:ln>
              <a:solidFill>
                <a:schemeClr val="accent2">
                  <a:lumMod val="20000"/>
                  <a:lumOff val="80000"/>
                </a:schemeClr>
              </a:solidFill>
            </a:ln>
          </p:spPr>
          <p:txBody>
            <a:bodyPr wrap="square" lIns="0" tIns="0" rIns="0" bIns="0" rtlCol="0">
              <a:spAutoFit/>
            </a:bodyPr>
            <a:lstStyle/>
            <a:p>
              <a:pPr algn="ctr"/>
              <a:r>
                <a:rPr lang="en-US" sz="1600" dirty="0">
                  <a:solidFill>
                    <a:schemeClr val="bg1"/>
                  </a:solidFill>
                </a:rPr>
                <a:t>Feed Forward</a:t>
              </a:r>
            </a:p>
          </p:txBody>
        </p:sp>
        <p:sp>
          <p:nvSpPr>
            <p:cNvPr id="16" name="TextBox 15">
              <a:extLst>
                <a:ext uri="{FF2B5EF4-FFF2-40B4-BE49-F238E27FC236}">
                  <a16:creationId xmlns:a16="http://schemas.microsoft.com/office/drawing/2014/main" id="{CDE510F9-A9B1-5303-98C7-F5D207D359A3}"/>
                </a:ext>
              </a:extLst>
            </p:cNvPr>
            <p:cNvSpPr txBox="1"/>
            <p:nvPr/>
          </p:nvSpPr>
          <p:spPr>
            <a:xfrm>
              <a:off x="6483292" y="3550675"/>
              <a:ext cx="1478649" cy="246221"/>
            </a:xfrm>
            <a:prstGeom prst="rect">
              <a:avLst/>
            </a:prstGeom>
            <a:noFill/>
            <a:ln>
              <a:solidFill>
                <a:schemeClr val="accent2">
                  <a:lumMod val="20000"/>
                  <a:lumOff val="80000"/>
                </a:schemeClr>
              </a:solidFill>
            </a:ln>
          </p:spPr>
          <p:txBody>
            <a:bodyPr wrap="square" lIns="0" tIns="0" rIns="0" bIns="0" rtlCol="0">
              <a:spAutoFit/>
            </a:bodyPr>
            <a:lstStyle/>
            <a:p>
              <a:pPr algn="ctr"/>
              <a:r>
                <a:rPr lang="en-US" sz="1600" b="1" dirty="0">
                  <a:solidFill>
                    <a:schemeClr val="bg1"/>
                  </a:solidFill>
                </a:rPr>
                <a:t>Attention</a:t>
              </a:r>
            </a:p>
          </p:txBody>
        </p:sp>
        <p:sp>
          <p:nvSpPr>
            <p:cNvPr id="17" name="TextBox 16">
              <a:extLst>
                <a:ext uri="{FF2B5EF4-FFF2-40B4-BE49-F238E27FC236}">
                  <a16:creationId xmlns:a16="http://schemas.microsoft.com/office/drawing/2014/main" id="{B96E78A3-FE5E-1D70-D3F7-93CF53247762}"/>
                </a:ext>
              </a:extLst>
            </p:cNvPr>
            <p:cNvSpPr txBox="1"/>
            <p:nvPr/>
          </p:nvSpPr>
          <p:spPr>
            <a:xfrm>
              <a:off x="6483292" y="3188585"/>
              <a:ext cx="1478649" cy="246221"/>
            </a:xfrm>
            <a:prstGeom prst="rect">
              <a:avLst/>
            </a:prstGeom>
            <a:noFill/>
            <a:ln>
              <a:solidFill>
                <a:schemeClr val="accent2">
                  <a:lumMod val="20000"/>
                  <a:lumOff val="80000"/>
                </a:schemeClr>
              </a:solidFill>
            </a:ln>
          </p:spPr>
          <p:txBody>
            <a:bodyPr wrap="square" lIns="0" tIns="0" rIns="0" bIns="0" rtlCol="0">
              <a:spAutoFit/>
            </a:bodyPr>
            <a:lstStyle/>
            <a:p>
              <a:pPr algn="ctr"/>
              <a:r>
                <a:rPr lang="en-US" sz="1600" dirty="0">
                  <a:solidFill>
                    <a:schemeClr val="bg1"/>
                  </a:solidFill>
                </a:rPr>
                <a:t>Feed Forward</a:t>
              </a:r>
            </a:p>
          </p:txBody>
        </p:sp>
        <p:sp>
          <p:nvSpPr>
            <p:cNvPr id="18" name="TextBox 17">
              <a:extLst>
                <a:ext uri="{FF2B5EF4-FFF2-40B4-BE49-F238E27FC236}">
                  <a16:creationId xmlns:a16="http://schemas.microsoft.com/office/drawing/2014/main" id="{19E31225-4C02-B2F9-EC3B-70F7CF087A94}"/>
                </a:ext>
              </a:extLst>
            </p:cNvPr>
            <p:cNvSpPr txBox="1"/>
            <p:nvPr/>
          </p:nvSpPr>
          <p:spPr>
            <a:xfrm>
              <a:off x="6421467" y="1968250"/>
              <a:ext cx="1602297" cy="738664"/>
            </a:xfrm>
            <a:prstGeom prst="rect">
              <a:avLst/>
            </a:prstGeom>
            <a:solidFill>
              <a:schemeClr val="bg1"/>
            </a:solidFill>
            <a:ln>
              <a:solidFill>
                <a:schemeClr val="accent2"/>
              </a:solidFill>
            </a:ln>
          </p:spPr>
          <p:txBody>
            <a:bodyPr wrap="square" lIns="0" tIns="0" rIns="0" bIns="0" rtlCol="0">
              <a:spAutoFit/>
            </a:bodyPr>
            <a:lstStyle/>
            <a:p>
              <a:pPr algn="ctr"/>
              <a:r>
                <a:rPr lang="en-US" sz="1600" dirty="0"/>
                <a:t>Features (enriched embeddings)</a:t>
              </a:r>
            </a:p>
          </p:txBody>
        </p:sp>
        <p:sp>
          <p:nvSpPr>
            <p:cNvPr id="19" name="TextBox 18">
              <a:extLst>
                <a:ext uri="{FF2B5EF4-FFF2-40B4-BE49-F238E27FC236}">
                  <a16:creationId xmlns:a16="http://schemas.microsoft.com/office/drawing/2014/main" id="{C969E63A-6F41-B432-7B18-24D53FD21D8E}"/>
                </a:ext>
              </a:extLst>
            </p:cNvPr>
            <p:cNvSpPr txBox="1"/>
            <p:nvPr/>
          </p:nvSpPr>
          <p:spPr>
            <a:xfrm>
              <a:off x="8426921" y="5441977"/>
              <a:ext cx="1602297" cy="246222"/>
            </a:xfrm>
            <a:prstGeom prst="rect">
              <a:avLst/>
            </a:prstGeom>
            <a:noFill/>
            <a:ln>
              <a:solidFill>
                <a:schemeClr val="accent2"/>
              </a:solidFill>
            </a:ln>
          </p:spPr>
          <p:txBody>
            <a:bodyPr wrap="square" lIns="0" tIns="0" rIns="0" bIns="0" rtlCol="0">
              <a:spAutoFit/>
            </a:bodyPr>
            <a:lstStyle/>
            <a:p>
              <a:pPr algn="ctr"/>
              <a:r>
                <a:rPr lang="en-US" sz="1600" dirty="0"/>
                <a:t>Input</a:t>
              </a:r>
            </a:p>
          </p:txBody>
        </p:sp>
        <p:sp>
          <p:nvSpPr>
            <p:cNvPr id="22" name="TextBox 21">
              <a:extLst>
                <a:ext uri="{FF2B5EF4-FFF2-40B4-BE49-F238E27FC236}">
                  <a16:creationId xmlns:a16="http://schemas.microsoft.com/office/drawing/2014/main" id="{F9E8AA3D-07F5-04D3-45FC-4751B8E6ADA5}"/>
                </a:ext>
              </a:extLst>
            </p:cNvPr>
            <p:cNvSpPr txBox="1"/>
            <p:nvPr/>
          </p:nvSpPr>
          <p:spPr>
            <a:xfrm>
              <a:off x="8455190" y="4383839"/>
              <a:ext cx="1478649" cy="246221"/>
            </a:xfrm>
            <a:prstGeom prst="rect">
              <a:avLst/>
            </a:prstGeom>
            <a:noFill/>
            <a:ln>
              <a:solidFill>
                <a:schemeClr val="accent2">
                  <a:lumMod val="20000"/>
                  <a:lumOff val="80000"/>
                </a:schemeClr>
              </a:solidFill>
            </a:ln>
          </p:spPr>
          <p:txBody>
            <a:bodyPr wrap="square" lIns="0" tIns="0" rIns="0" bIns="0" rtlCol="0">
              <a:spAutoFit/>
            </a:bodyPr>
            <a:lstStyle/>
            <a:p>
              <a:pPr algn="ctr"/>
              <a:r>
                <a:rPr lang="en-US" sz="1600" b="1" dirty="0">
                  <a:solidFill>
                    <a:schemeClr val="bg1"/>
                  </a:solidFill>
                </a:rPr>
                <a:t>Attention</a:t>
              </a:r>
            </a:p>
          </p:txBody>
        </p:sp>
        <p:sp>
          <p:nvSpPr>
            <p:cNvPr id="23" name="TextBox 22">
              <a:extLst>
                <a:ext uri="{FF2B5EF4-FFF2-40B4-BE49-F238E27FC236}">
                  <a16:creationId xmlns:a16="http://schemas.microsoft.com/office/drawing/2014/main" id="{9C072AC1-07E8-73B5-AA1F-248BE546696A}"/>
                </a:ext>
              </a:extLst>
            </p:cNvPr>
            <p:cNvSpPr txBox="1"/>
            <p:nvPr/>
          </p:nvSpPr>
          <p:spPr>
            <a:xfrm>
              <a:off x="8455190" y="4021749"/>
              <a:ext cx="1478649" cy="246221"/>
            </a:xfrm>
            <a:prstGeom prst="rect">
              <a:avLst/>
            </a:prstGeom>
            <a:noFill/>
            <a:ln>
              <a:solidFill>
                <a:schemeClr val="accent2">
                  <a:lumMod val="20000"/>
                  <a:lumOff val="80000"/>
                </a:schemeClr>
              </a:solidFill>
            </a:ln>
          </p:spPr>
          <p:txBody>
            <a:bodyPr wrap="square" lIns="0" tIns="0" rIns="0" bIns="0" rtlCol="0">
              <a:spAutoFit/>
            </a:bodyPr>
            <a:lstStyle/>
            <a:p>
              <a:pPr algn="ctr"/>
              <a:r>
                <a:rPr lang="en-US" sz="1600" dirty="0">
                  <a:solidFill>
                    <a:schemeClr val="bg1"/>
                  </a:solidFill>
                </a:rPr>
                <a:t>Feed Forward</a:t>
              </a:r>
            </a:p>
          </p:txBody>
        </p:sp>
        <p:sp>
          <p:nvSpPr>
            <p:cNvPr id="24" name="TextBox 23">
              <a:extLst>
                <a:ext uri="{FF2B5EF4-FFF2-40B4-BE49-F238E27FC236}">
                  <a16:creationId xmlns:a16="http://schemas.microsoft.com/office/drawing/2014/main" id="{CEBC6717-2B04-B2D7-9CDD-40AEB48F1304}"/>
                </a:ext>
              </a:extLst>
            </p:cNvPr>
            <p:cNvSpPr txBox="1"/>
            <p:nvPr/>
          </p:nvSpPr>
          <p:spPr>
            <a:xfrm>
              <a:off x="8433122" y="1962653"/>
              <a:ext cx="1602297" cy="246222"/>
            </a:xfrm>
            <a:prstGeom prst="rect">
              <a:avLst/>
            </a:prstGeom>
            <a:noFill/>
            <a:ln>
              <a:solidFill>
                <a:schemeClr val="accent2"/>
              </a:solidFill>
            </a:ln>
          </p:spPr>
          <p:txBody>
            <a:bodyPr wrap="square" lIns="0" tIns="0" rIns="0" bIns="0" rtlCol="0">
              <a:spAutoFit/>
            </a:bodyPr>
            <a:lstStyle/>
            <a:p>
              <a:pPr algn="ctr"/>
              <a:r>
                <a:rPr lang="en-US" sz="1600" dirty="0"/>
                <a:t>Output</a:t>
              </a:r>
            </a:p>
          </p:txBody>
        </p:sp>
        <p:cxnSp>
          <p:nvCxnSpPr>
            <p:cNvPr id="26" name="Straight Arrow Connector 25">
              <a:extLst>
                <a:ext uri="{FF2B5EF4-FFF2-40B4-BE49-F238E27FC236}">
                  <a16:creationId xmlns:a16="http://schemas.microsoft.com/office/drawing/2014/main" id="{D8863A61-83D5-8C32-F22A-A066365B9EA2}"/>
                </a:ext>
              </a:extLst>
            </p:cNvPr>
            <p:cNvCxnSpPr>
              <a:stCxn id="24" idx="3"/>
              <a:endCxn id="19" idx="3"/>
            </p:cNvCxnSpPr>
            <p:nvPr/>
          </p:nvCxnSpPr>
          <p:spPr>
            <a:xfrm flipH="1">
              <a:off x="10029218" y="2085764"/>
              <a:ext cx="6201" cy="3479324"/>
            </a:xfrm>
            <a:prstGeom prst="bentConnector3">
              <a:avLst>
                <a:gd name="adj1" fmla="val -3686502"/>
              </a:avLst>
            </a:prstGeom>
            <a:ln w="28575">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D73AA8-E84B-0B71-BB6D-63B0484A55DE}"/>
                </a:ext>
              </a:extLst>
            </p:cNvPr>
            <p:cNvSpPr txBox="1"/>
            <p:nvPr/>
          </p:nvSpPr>
          <p:spPr>
            <a:xfrm>
              <a:off x="8450388" y="3674646"/>
              <a:ext cx="1478649" cy="246221"/>
            </a:xfrm>
            <a:prstGeom prst="rect">
              <a:avLst/>
            </a:prstGeom>
            <a:noFill/>
            <a:ln>
              <a:solidFill>
                <a:schemeClr val="accent2">
                  <a:lumMod val="20000"/>
                  <a:lumOff val="80000"/>
                </a:schemeClr>
              </a:solidFill>
            </a:ln>
          </p:spPr>
          <p:txBody>
            <a:bodyPr wrap="square" lIns="0" tIns="0" rIns="0" bIns="0" rtlCol="0">
              <a:spAutoFit/>
            </a:bodyPr>
            <a:lstStyle/>
            <a:p>
              <a:pPr algn="ctr"/>
              <a:r>
                <a:rPr lang="en-US" sz="1600" b="1" dirty="0">
                  <a:solidFill>
                    <a:schemeClr val="bg1"/>
                  </a:solidFill>
                </a:rPr>
                <a:t>Attention</a:t>
              </a:r>
            </a:p>
          </p:txBody>
        </p:sp>
        <p:sp>
          <p:nvSpPr>
            <p:cNvPr id="28" name="TextBox 27">
              <a:extLst>
                <a:ext uri="{FF2B5EF4-FFF2-40B4-BE49-F238E27FC236}">
                  <a16:creationId xmlns:a16="http://schemas.microsoft.com/office/drawing/2014/main" id="{0EBED502-720C-E2A7-473C-48AC1E8C5D07}"/>
                </a:ext>
              </a:extLst>
            </p:cNvPr>
            <p:cNvSpPr txBox="1"/>
            <p:nvPr/>
          </p:nvSpPr>
          <p:spPr>
            <a:xfrm>
              <a:off x="8450388" y="3312556"/>
              <a:ext cx="1478649" cy="246221"/>
            </a:xfrm>
            <a:prstGeom prst="rect">
              <a:avLst/>
            </a:prstGeom>
            <a:noFill/>
            <a:ln>
              <a:solidFill>
                <a:schemeClr val="accent2">
                  <a:lumMod val="20000"/>
                  <a:lumOff val="80000"/>
                </a:schemeClr>
              </a:solidFill>
            </a:ln>
          </p:spPr>
          <p:txBody>
            <a:bodyPr wrap="square" lIns="0" tIns="0" rIns="0" bIns="0" rtlCol="0">
              <a:spAutoFit/>
            </a:bodyPr>
            <a:lstStyle/>
            <a:p>
              <a:pPr algn="ctr"/>
              <a:r>
                <a:rPr lang="en-US" sz="1600" dirty="0">
                  <a:solidFill>
                    <a:schemeClr val="bg1"/>
                  </a:solidFill>
                </a:rPr>
                <a:t>Feed Forward</a:t>
              </a:r>
            </a:p>
          </p:txBody>
        </p:sp>
        <p:sp>
          <p:nvSpPr>
            <p:cNvPr id="29" name="TextBox 28">
              <a:extLst>
                <a:ext uri="{FF2B5EF4-FFF2-40B4-BE49-F238E27FC236}">
                  <a16:creationId xmlns:a16="http://schemas.microsoft.com/office/drawing/2014/main" id="{3149461B-F106-09A6-F587-11B9BED22719}"/>
                </a:ext>
              </a:extLst>
            </p:cNvPr>
            <p:cNvSpPr txBox="1"/>
            <p:nvPr/>
          </p:nvSpPr>
          <p:spPr>
            <a:xfrm>
              <a:off x="8445586" y="2948675"/>
              <a:ext cx="1478649" cy="246221"/>
            </a:xfrm>
            <a:prstGeom prst="rect">
              <a:avLst/>
            </a:prstGeom>
            <a:noFill/>
            <a:ln>
              <a:solidFill>
                <a:schemeClr val="accent2">
                  <a:lumMod val="20000"/>
                  <a:lumOff val="80000"/>
                </a:schemeClr>
              </a:solidFill>
            </a:ln>
          </p:spPr>
          <p:txBody>
            <a:bodyPr wrap="square" lIns="0" tIns="0" rIns="0" bIns="0" rtlCol="0">
              <a:spAutoFit/>
            </a:bodyPr>
            <a:lstStyle/>
            <a:p>
              <a:pPr algn="ctr"/>
              <a:r>
                <a:rPr lang="en-US" sz="1600" b="1" dirty="0">
                  <a:solidFill>
                    <a:schemeClr val="bg1"/>
                  </a:solidFill>
                </a:rPr>
                <a:t>Attention</a:t>
              </a:r>
            </a:p>
          </p:txBody>
        </p:sp>
        <p:sp>
          <p:nvSpPr>
            <p:cNvPr id="30" name="TextBox 29">
              <a:extLst>
                <a:ext uri="{FF2B5EF4-FFF2-40B4-BE49-F238E27FC236}">
                  <a16:creationId xmlns:a16="http://schemas.microsoft.com/office/drawing/2014/main" id="{E21A7750-F909-01A2-B785-E806B5FCD2F4}"/>
                </a:ext>
              </a:extLst>
            </p:cNvPr>
            <p:cNvSpPr txBox="1"/>
            <p:nvPr/>
          </p:nvSpPr>
          <p:spPr>
            <a:xfrm>
              <a:off x="8445586" y="2586585"/>
              <a:ext cx="1478649" cy="246221"/>
            </a:xfrm>
            <a:prstGeom prst="rect">
              <a:avLst/>
            </a:prstGeom>
            <a:noFill/>
            <a:ln>
              <a:solidFill>
                <a:schemeClr val="accent2">
                  <a:lumMod val="20000"/>
                  <a:lumOff val="80000"/>
                </a:schemeClr>
              </a:solidFill>
            </a:ln>
          </p:spPr>
          <p:txBody>
            <a:bodyPr wrap="square" lIns="0" tIns="0" rIns="0" bIns="0" rtlCol="0">
              <a:spAutoFit/>
            </a:bodyPr>
            <a:lstStyle/>
            <a:p>
              <a:pPr algn="ctr"/>
              <a:r>
                <a:rPr lang="en-US" sz="1600" dirty="0">
                  <a:solidFill>
                    <a:schemeClr val="bg1"/>
                  </a:solidFill>
                </a:rPr>
                <a:t>Feed Forward</a:t>
              </a:r>
            </a:p>
          </p:txBody>
        </p:sp>
        <p:cxnSp>
          <p:nvCxnSpPr>
            <p:cNvPr id="33" name="Connector: Elbow 32">
              <a:extLst>
                <a:ext uri="{FF2B5EF4-FFF2-40B4-BE49-F238E27FC236}">
                  <a16:creationId xmlns:a16="http://schemas.microsoft.com/office/drawing/2014/main" id="{47808C53-E56E-48EB-D4EF-2ABDA57C56D8}"/>
                </a:ext>
              </a:extLst>
            </p:cNvPr>
            <p:cNvCxnSpPr>
              <a:stCxn id="18" idx="3"/>
              <a:endCxn id="27" idx="1"/>
            </p:cNvCxnSpPr>
            <p:nvPr/>
          </p:nvCxnSpPr>
          <p:spPr>
            <a:xfrm>
              <a:off x="8023764" y="2337582"/>
              <a:ext cx="426624" cy="1460175"/>
            </a:xfrm>
            <a:prstGeom prst="bentConnector3">
              <a:avLst/>
            </a:prstGeom>
            <a:ln w="28575">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D45A521-AD4C-525A-FA18-4375E6D02BCD}"/>
                </a:ext>
              </a:extLst>
            </p:cNvPr>
            <p:cNvSpPr txBox="1"/>
            <p:nvPr/>
          </p:nvSpPr>
          <p:spPr>
            <a:xfrm>
              <a:off x="8445586" y="4858094"/>
              <a:ext cx="1602297" cy="492443"/>
            </a:xfrm>
            <a:prstGeom prst="rect">
              <a:avLst/>
            </a:prstGeom>
            <a:solidFill>
              <a:schemeClr val="bg1"/>
            </a:solidFill>
            <a:ln>
              <a:solidFill>
                <a:schemeClr val="accent2"/>
              </a:solidFill>
            </a:ln>
          </p:spPr>
          <p:txBody>
            <a:bodyPr wrap="square" lIns="0" tIns="0" rIns="0" bIns="0" rtlCol="0">
              <a:spAutoFit/>
            </a:bodyPr>
            <a:lstStyle/>
            <a:p>
              <a:pPr algn="ctr"/>
              <a:r>
                <a:rPr lang="en-US" sz="1600" dirty="0"/>
                <a:t>Positional Encoding</a:t>
              </a:r>
            </a:p>
          </p:txBody>
        </p:sp>
      </p:grpSp>
    </p:spTree>
    <p:extLst>
      <p:ext uri="{BB962C8B-B14F-4D97-AF65-F5344CB8AC3E}">
        <p14:creationId xmlns:p14="http://schemas.microsoft.com/office/powerpoint/2010/main" val="19880287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p:txBody>
          <a:bodyPr/>
          <a:lstStyle/>
          <a:p>
            <a:r>
              <a:rPr lang="en-US" altLang="zh-CN" dirty="0">
                <a:cs typeface="Segoe UI"/>
              </a:rPr>
              <a:t>Large language models</a:t>
            </a:r>
            <a:r>
              <a:rPr lang="en-US" dirty="0">
                <a:cs typeface="Segoe UI Semibold"/>
              </a:rPr>
              <a:t> – tokenization</a:t>
            </a:r>
          </a:p>
        </p:txBody>
      </p:sp>
      <p:sp>
        <p:nvSpPr>
          <p:cNvPr id="3" name="文本框 2">
            <a:extLst>
              <a:ext uri="{FF2B5EF4-FFF2-40B4-BE49-F238E27FC236}">
                <a16:creationId xmlns:a16="http://schemas.microsoft.com/office/drawing/2014/main" id="{1E0DCDF2-5CF2-467A-8262-F46A6FB3DAE5}"/>
              </a:ext>
            </a:extLst>
          </p:cNvPr>
          <p:cNvSpPr txBox="1"/>
          <p:nvPr/>
        </p:nvSpPr>
        <p:spPr>
          <a:xfrm>
            <a:off x="536892" y="1330449"/>
            <a:ext cx="10778437" cy="772006"/>
          </a:xfrm>
          <a:prstGeom prst="rect">
            <a:avLst/>
          </a:prstGeom>
          <a:noFill/>
        </p:spPr>
        <p:txBody>
          <a:bodyPr wrap="square" lIns="0" tIns="0" rIns="0" bIns="0" rtlCol="0" anchor="t">
            <a:spAutoFit/>
          </a:bodyPr>
          <a:lstStyle/>
          <a:p>
            <a:pPr>
              <a:spcBef>
                <a:spcPts val="1000"/>
              </a:spcBef>
            </a:pPr>
            <a:r>
              <a:rPr lang="en-US" altLang="zh-CN" sz="2350" dirty="0">
                <a:solidFill>
                  <a:schemeClr val="accent4"/>
                </a:solidFill>
                <a:latin typeface="+mj-lt"/>
              </a:rPr>
              <a:t>Step one: tokenization</a:t>
            </a:r>
            <a:endParaRPr lang="en-US" dirty="0">
              <a:solidFill>
                <a:schemeClr val="accent4"/>
              </a:solidFill>
              <a:cs typeface="Segoe UI"/>
            </a:endParaRPr>
          </a:p>
          <a:p>
            <a:pPr defTabSz="932472" fontAlgn="base">
              <a:spcBef>
                <a:spcPts val="800"/>
              </a:spcBef>
              <a:spcAft>
                <a:spcPct val="0"/>
              </a:spcAft>
            </a:pPr>
            <a:r>
              <a:rPr lang="en-US" altLang="zh-CN" sz="2000" dirty="0">
                <a:solidFill>
                  <a:schemeClr val="tx2"/>
                </a:solidFill>
              </a:rPr>
              <a:t>The first step in training a transformer model is to decompose the training text into </a:t>
            </a:r>
            <a:r>
              <a:rPr lang="en-US" altLang="zh-CN" sz="2000" i="1" dirty="0">
                <a:solidFill>
                  <a:schemeClr val="tx2"/>
                </a:solidFill>
              </a:rPr>
              <a:t>tokens.</a:t>
            </a:r>
            <a:endParaRPr lang="en-US" altLang="zh-CN" sz="2000" dirty="0">
              <a:solidFill>
                <a:schemeClr val="tx2"/>
              </a:solidFill>
              <a:cs typeface="Segoe UI"/>
            </a:endParaRPr>
          </a:p>
        </p:txBody>
      </p:sp>
      <p:sp>
        <p:nvSpPr>
          <p:cNvPr id="6" name="矩形 5">
            <a:extLst>
              <a:ext uri="{FF2B5EF4-FFF2-40B4-BE49-F238E27FC236}">
                <a16:creationId xmlns:a16="http://schemas.microsoft.com/office/drawing/2014/main" id="{3B1F29C7-2D70-4EE1-8AC8-7F0CFA79D2B6}"/>
              </a:ext>
            </a:extLst>
          </p:cNvPr>
          <p:cNvSpPr/>
          <p:nvPr/>
        </p:nvSpPr>
        <p:spPr bwMode="auto">
          <a:xfrm>
            <a:off x="536892" y="2249663"/>
            <a:ext cx="11074194" cy="5753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08000" rIns="180000" bIns="108000"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2000" dirty="0">
                <a:solidFill>
                  <a:schemeClr val="tx2"/>
                </a:solidFill>
                <a:latin typeface="+mj-lt"/>
              </a:rPr>
              <a:t>Example sentence: </a:t>
            </a:r>
            <a:r>
              <a:rPr lang="en-US" altLang="zh-CN" sz="2000" i="1" dirty="0">
                <a:solidFill>
                  <a:schemeClr val="tx2"/>
                </a:solidFill>
                <a:latin typeface="Segoe UI"/>
                <a:cs typeface="Segoe UI"/>
              </a:rPr>
              <a:t>I</a:t>
            </a:r>
            <a:r>
              <a:rPr lang="en-US" altLang="zh-CN" sz="2000" i="1" dirty="0">
                <a:solidFill>
                  <a:schemeClr val="tx2"/>
                </a:solidFill>
              </a:rPr>
              <a:t> heard a dog bark loudly at a cat.</a:t>
            </a:r>
            <a:endParaRPr lang="en-US" altLang="zh-CN" sz="2000" i="1" dirty="0">
              <a:solidFill>
                <a:schemeClr val="tx2"/>
              </a:solidFill>
              <a:cs typeface="Segoe UI"/>
            </a:endParaRPr>
          </a:p>
        </p:txBody>
      </p:sp>
      <p:sp>
        <p:nvSpPr>
          <p:cNvPr id="7" name="Rectangle 6">
            <a:extLst>
              <a:ext uri="{FF2B5EF4-FFF2-40B4-BE49-F238E27FC236}">
                <a16:creationId xmlns:a16="http://schemas.microsoft.com/office/drawing/2014/main" id="{3835435D-46B6-1758-A26F-F40693DFFDC9}"/>
              </a:ext>
            </a:extLst>
          </p:cNvPr>
          <p:cNvSpPr/>
          <p:nvPr/>
        </p:nvSpPr>
        <p:spPr bwMode="auto">
          <a:xfrm>
            <a:off x="667944" y="3144321"/>
            <a:ext cx="906455"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"I"=1</a:t>
            </a:r>
            <a:endParaRPr lang="en-US" sz="1800" dirty="0">
              <a:solidFill>
                <a:schemeClr val="tx1"/>
              </a:solidFill>
            </a:endParaRPr>
          </a:p>
        </p:txBody>
      </p:sp>
      <p:sp>
        <p:nvSpPr>
          <p:cNvPr id="8" name="Rectangle 7">
            <a:extLst>
              <a:ext uri="{FF2B5EF4-FFF2-40B4-BE49-F238E27FC236}">
                <a16:creationId xmlns:a16="http://schemas.microsoft.com/office/drawing/2014/main" id="{19C40170-11E7-C38C-5954-B49383589C41}"/>
              </a:ext>
            </a:extLst>
          </p:cNvPr>
          <p:cNvSpPr/>
          <p:nvPr/>
        </p:nvSpPr>
        <p:spPr bwMode="auto">
          <a:xfrm>
            <a:off x="1709040" y="3140613"/>
            <a:ext cx="143278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"heard"=2</a:t>
            </a:r>
          </a:p>
        </p:txBody>
      </p:sp>
      <p:sp>
        <p:nvSpPr>
          <p:cNvPr id="9" name="Rectangle 8">
            <a:extLst>
              <a:ext uri="{FF2B5EF4-FFF2-40B4-BE49-F238E27FC236}">
                <a16:creationId xmlns:a16="http://schemas.microsoft.com/office/drawing/2014/main" id="{843DA2EE-CE11-FF02-45B7-33B1B70E021E}"/>
              </a:ext>
            </a:extLst>
          </p:cNvPr>
          <p:cNvSpPr/>
          <p:nvPr/>
        </p:nvSpPr>
        <p:spPr bwMode="auto">
          <a:xfrm>
            <a:off x="3248750" y="3140613"/>
            <a:ext cx="96144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a:solidFill>
                  <a:schemeClr val="tx1"/>
                </a:solidFill>
                <a:cs typeface="Segoe UI"/>
              </a:rPr>
              <a:t>"a"=3</a:t>
            </a:r>
          </a:p>
        </p:txBody>
      </p:sp>
      <p:sp>
        <p:nvSpPr>
          <p:cNvPr id="10" name="Rectangle 9">
            <a:extLst>
              <a:ext uri="{FF2B5EF4-FFF2-40B4-BE49-F238E27FC236}">
                <a16:creationId xmlns:a16="http://schemas.microsoft.com/office/drawing/2014/main" id="{6D448699-F409-17D0-B777-2745745C48CB}"/>
              </a:ext>
            </a:extLst>
          </p:cNvPr>
          <p:cNvSpPr/>
          <p:nvPr/>
        </p:nvSpPr>
        <p:spPr bwMode="auto">
          <a:xfrm>
            <a:off x="4364256" y="3140613"/>
            <a:ext cx="1346371"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"dog"=4</a:t>
            </a:r>
          </a:p>
        </p:txBody>
      </p:sp>
      <p:sp>
        <p:nvSpPr>
          <p:cNvPr id="11" name="Rectangle 10">
            <a:extLst>
              <a:ext uri="{FF2B5EF4-FFF2-40B4-BE49-F238E27FC236}">
                <a16:creationId xmlns:a16="http://schemas.microsoft.com/office/drawing/2014/main" id="{F5951242-8D14-844A-E22B-DF1D2F5DC74D}"/>
              </a:ext>
            </a:extLst>
          </p:cNvPr>
          <p:cNvSpPr/>
          <p:nvPr/>
        </p:nvSpPr>
        <p:spPr bwMode="auto">
          <a:xfrm>
            <a:off x="5833267" y="3140613"/>
            <a:ext cx="143278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"bark"=5</a:t>
            </a:r>
          </a:p>
        </p:txBody>
      </p:sp>
      <p:sp>
        <p:nvSpPr>
          <p:cNvPr id="12" name="Rectangle 11">
            <a:extLst>
              <a:ext uri="{FF2B5EF4-FFF2-40B4-BE49-F238E27FC236}">
                <a16:creationId xmlns:a16="http://schemas.microsoft.com/office/drawing/2014/main" id="{02D13A83-AD6B-DBE2-BF3D-837A345CF910}"/>
              </a:ext>
            </a:extLst>
          </p:cNvPr>
          <p:cNvSpPr/>
          <p:nvPr/>
        </p:nvSpPr>
        <p:spPr bwMode="auto">
          <a:xfrm>
            <a:off x="7372977" y="3140613"/>
            <a:ext cx="1495629"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"loudly"=6</a:t>
            </a:r>
          </a:p>
        </p:txBody>
      </p:sp>
      <p:sp>
        <p:nvSpPr>
          <p:cNvPr id="13" name="Rectangle 12">
            <a:extLst>
              <a:ext uri="{FF2B5EF4-FFF2-40B4-BE49-F238E27FC236}">
                <a16:creationId xmlns:a16="http://schemas.microsoft.com/office/drawing/2014/main" id="{65E4B306-70A9-073A-AFD9-8B266F4F7E83}"/>
              </a:ext>
            </a:extLst>
          </p:cNvPr>
          <p:cNvSpPr/>
          <p:nvPr/>
        </p:nvSpPr>
        <p:spPr bwMode="auto">
          <a:xfrm>
            <a:off x="9006957" y="3140612"/>
            <a:ext cx="1063568"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"at"=7</a:t>
            </a:r>
          </a:p>
        </p:txBody>
      </p:sp>
      <p:sp>
        <p:nvSpPr>
          <p:cNvPr id="14" name="Rectangle 13">
            <a:extLst>
              <a:ext uri="{FF2B5EF4-FFF2-40B4-BE49-F238E27FC236}">
                <a16:creationId xmlns:a16="http://schemas.microsoft.com/office/drawing/2014/main" id="{5CF464C9-AFD9-387E-A324-7BB417EC62FC}"/>
              </a:ext>
            </a:extLst>
          </p:cNvPr>
          <p:cNvSpPr/>
          <p:nvPr/>
        </p:nvSpPr>
        <p:spPr bwMode="auto">
          <a:xfrm>
            <a:off x="10193162" y="3140613"/>
            <a:ext cx="1220681"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1800" dirty="0">
                <a:solidFill>
                  <a:schemeClr val="tx1"/>
                </a:solidFill>
                <a:cs typeface="Segoe UI"/>
              </a:rPr>
              <a:t>"cat"=8</a:t>
            </a:r>
          </a:p>
        </p:txBody>
      </p:sp>
      <p:sp>
        <p:nvSpPr>
          <p:cNvPr id="17" name="矩形 4">
            <a:extLst>
              <a:ext uri="{FF2B5EF4-FFF2-40B4-BE49-F238E27FC236}">
                <a16:creationId xmlns:a16="http://schemas.microsoft.com/office/drawing/2014/main" id="{9E42ABDF-4A2E-A025-AE83-8162A8974314}"/>
              </a:ext>
            </a:extLst>
          </p:cNvPr>
          <p:cNvSpPr/>
          <p:nvPr/>
        </p:nvSpPr>
        <p:spPr bwMode="auto">
          <a:xfrm>
            <a:off x="442740" y="3899878"/>
            <a:ext cx="11262785" cy="12271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44000" bIns="72000" numCol="1" spcCol="0" rtlCol="0" fromWordArt="0" anchor="t" anchorCtr="0" forceAA="0" compatLnSpc="1">
            <a:prstTxWarp prst="textNoShape">
              <a:avLst/>
            </a:prstTxWarp>
            <a:noAutofit/>
          </a:bodyPr>
          <a:lstStyle/>
          <a:p>
            <a:pPr marL="342900" indent="-342900" defTabSz="932472" fontAlgn="base">
              <a:spcBef>
                <a:spcPts val="400"/>
              </a:spcBef>
              <a:spcAft>
                <a:spcPct val="0"/>
              </a:spcAft>
              <a:buFont typeface="Arial" panose="020B0604020202020204" pitchFamily="34" charset="0"/>
              <a:buChar char="•"/>
            </a:pPr>
            <a:r>
              <a:rPr lang="en-US" altLang="zh-CN" sz="2000" dirty="0">
                <a:solidFill>
                  <a:schemeClr val="tx2"/>
                </a:solidFill>
              </a:rPr>
              <a:t>Th</a:t>
            </a:r>
            <a:r>
              <a:rPr lang="en-US" sz="2000" dirty="0">
                <a:solidFill>
                  <a:schemeClr val="tx2"/>
                </a:solidFill>
              </a:rPr>
              <a:t>e sentence is now represented with the tokens: </a:t>
            </a:r>
            <a:r>
              <a:rPr lang="en-US" sz="2000" i="1" dirty="0">
                <a:solidFill>
                  <a:schemeClr val="tx2"/>
                </a:solidFill>
              </a:rPr>
              <a:t>[1 2 3 4 5 6 7 3 8]</a:t>
            </a:r>
            <a:r>
              <a:rPr lang="en-US" sz="2000" dirty="0">
                <a:solidFill>
                  <a:schemeClr val="tx2"/>
                </a:solidFill>
              </a:rPr>
              <a:t>. </a:t>
            </a:r>
          </a:p>
          <a:p>
            <a:pPr marL="342900" indent="-342900" defTabSz="932472" fontAlgn="base">
              <a:spcBef>
                <a:spcPts val="400"/>
              </a:spcBef>
              <a:spcAft>
                <a:spcPct val="0"/>
              </a:spcAft>
              <a:buFont typeface="Arial" panose="020B0604020202020204" pitchFamily="34" charset="0"/>
              <a:buChar char="•"/>
            </a:pPr>
            <a:r>
              <a:rPr lang="en-US" sz="2000" dirty="0">
                <a:solidFill>
                  <a:schemeClr val="tx2"/>
                </a:solidFill>
              </a:rPr>
              <a:t>Note "a" is tokenized as 3 only once. </a:t>
            </a:r>
          </a:p>
          <a:p>
            <a:pPr marL="342900" indent="-342900" defTabSz="932472" fontAlgn="base">
              <a:spcBef>
                <a:spcPts val="400"/>
              </a:spcBef>
              <a:spcAft>
                <a:spcPct val="0"/>
              </a:spcAft>
              <a:buFont typeface="Arial" panose="020B0604020202020204" pitchFamily="34" charset="0"/>
              <a:buChar char="•"/>
            </a:pPr>
            <a:r>
              <a:rPr lang="en-US" sz="2000" dirty="0">
                <a:solidFill>
                  <a:schemeClr val="tx2"/>
                </a:solidFill>
              </a:rPr>
              <a:t>Similarly, the sentence "I heard a cat" could be represented with the tokens </a:t>
            </a:r>
            <a:r>
              <a:rPr lang="en-US" sz="2000" i="1" dirty="0">
                <a:solidFill>
                  <a:schemeClr val="tx2"/>
                </a:solidFill>
              </a:rPr>
              <a:t>[1 2 3 8].</a:t>
            </a:r>
            <a:r>
              <a:rPr lang="en-US" sz="2000" dirty="0">
                <a:solidFill>
                  <a:schemeClr val="tx2"/>
                </a:solidFill>
              </a:rPr>
              <a:t> </a:t>
            </a:r>
          </a:p>
          <a:p>
            <a:pPr defTabSz="932472">
              <a:spcBef>
                <a:spcPts val="400"/>
              </a:spcBef>
              <a:spcAft>
                <a:spcPct val="0"/>
              </a:spcAft>
            </a:pPr>
            <a:endParaRPr lang="en-US" altLang="zh-CN" sz="2000" dirty="0">
              <a:solidFill>
                <a:schemeClr val="tx2"/>
              </a:solidFill>
              <a:cs typeface="Segoe UI"/>
            </a:endParaRPr>
          </a:p>
        </p:txBody>
      </p:sp>
    </p:spTree>
    <p:extLst>
      <p:ext uri="{BB962C8B-B14F-4D97-AF65-F5344CB8AC3E}">
        <p14:creationId xmlns:p14="http://schemas.microsoft.com/office/powerpoint/2010/main" val="6325227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p:txBody>
          <a:bodyPr/>
          <a:lstStyle/>
          <a:p>
            <a:r>
              <a:rPr lang="en-US" altLang="zh-CN" dirty="0">
                <a:cs typeface="Segoe UI"/>
              </a:rPr>
              <a:t>Large language models </a:t>
            </a:r>
            <a:r>
              <a:rPr lang="en-US" dirty="0">
                <a:cs typeface="Segoe UI Semibold"/>
              </a:rPr>
              <a:t>– embeddings</a:t>
            </a:r>
          </a:p>
        </p:txBody>
      </p:sp>
      <p:sp>
        <p:nvSpPr>
          <p:cNvPr id="3" name="文本框 2">
            <a:extLst>
              <a:ext uri="{FF2B5EF4-FFF2-40B4-BE49-F238E27FC236}">
                <a16:creationId xmlns:a16="http://schemas.microsoft.com/office/drawing/2014/main" id="{1E0DCDF2-5CF2-467A-8262-F46A6FB3DAE5}"/>
              </a:ext>
            </a:extLst>
          </p:cNvPr>
          <p:cNvSpPr txBox="1"/>
          <p:nvPr/>
        </p:nvSpPr>
        <p:spPr>
          <a:xfrm>
            <a:off x="588263" y="1339011"/>
            <a:ext cx="11019789" cy="669414"/>
          </a:xfrm>
          <a:prstGeom prst="rect">
            <a:avLst/>
          </a:prstGeom>
          <a:noFill/>
        </p:spPr>
        <p:txBody>
          <a:bodyPr wrap="square" lIns="0" tIns="0" rIns="0" bIns="0" rtlCol="0" anchor="t">
            <a:spAutoFit/>
          </a:bodyPr>
          <a:lstStyle/>
          <a:p>
            <a:pPr>
              <a:spcBef>
                <a:spcPts val="1200"/>
              </a:spcBef>
            </a:pPr>
            <a:r>
              <a:rPr lang="en-US" altLang="zh-CN" sz="2350" dirty="0">
                <a:solidFill>
                  <a:schemeClr val="accent4"/>
                </a:solidFill>
                <a:latin typeface="+mj-lt"/>
              </a:rPr>
              <a:t>Step two: embeddings</a:t>
            </a:r>
          </a:p>
          <a:p>
            <a:r>
              <a:rPr lang="en-US" sz="2000" dirty="0">
                <a:ea typeface="+mn-lt"/>
                <a:cs typeface="+mn-lt"/>
              </a:rPr>
              <a:t>The relationships between tokens are captured as vectors, known as embeddings. </a:t>
            </a:r>
            <a:endParaRPr lang="en-US" altLang="zh-CN" sz="2200" dirty="0">
              <a:cs typeface="Segoe UI"/>
            </a:endParaRPr>
          </a:p>
        </p:txBody>
      </p:sp>
      <p:sp>
        <p:nvSpPr>
          <p:cNvPr id="6" name="Rectangle 6">
            <a:extLst>
              <a:ext uri="{FF2B5EF4-FFF2-40B4-BE49-F238E27FC236}">
                <a16:creationId xmlns:a16="http://schemas.microsoft.com/office/drawing/2014/main" id="{31D1802A-285D-401F-9F89-6490C36CA79A}"/>
              </a:ext>
              <a:ext uri="{C183D7F6-B498-43B3-948B-1728B52AA6E4}">
                <adec:decorative xmlns:adec="http://schemas.microsoft.com/office/drawing/2017/decorative" val="1"/>
              </a:ext>
            </a:extLst>
          </p:cNvPr>
          <p:cNvSpPr/>
          <p:nvPr/>
        </p:nvSpPr>
        <p:spPr bwMode="auto">
          <a:xfrm>
            <a:off x="583948" y="2110154"/>
            <a:ext cx="7247067" cy="328643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图片 6" descr="Diagram of token vectors plotted in three dimensional space.">
            <a:extLst>
              <a:ext uri="{FF2B5EF4-FFF2-40B4-BE49-F238E27FC236}">
                <a16:creationId xmlns:a16="http://schemas.microsoft.com/office/drawing/2014/main" id="{0C27AA9D-7179-43B2-8CA3-094CA94635EB}"/>
              </a:ext>
            </a:extLst>
          </p:cNvPr>
          <p:cNvPicPr>
            <a:picLocks noChangeAspect="1"/>
          </p:cNvPicPr>
          <p:nvPr/>
        </p:nvPicPr>
        <p:blipFill rotWithShape="1">
          <a:blip r:embed="rId3"/>
          <a:srcRect l="1083" t="2145" r="655" b="8537"/>
          <a:stretch/>
        </p:blipFill>
        <p:spPr>
          <a:xfrm>
            <a:off x="1044631" y="2164862"/>
            <a:ext cx="6706565" cy="3155815"/>
          </a:xfrm>
          <a:prstGeom prst="rect">
            <a:avLst/>
          </a:prstGeom>
        </p:spPr>
      </p:pic>
      <p:graphicFrame>
        <p:nvGraphicFramePr>
          <p:cNvPr id="4" name="Table 3">
            <a:extLst>
              <a:ext uri="{FF2B5EF4-FFF2-40B4-BE49-F238E27FC236}">
                <a16:creationId xmlns:a16="http://schemas.microsoft.com/office/drawing/2014/main" id="{2D7A43AE-E440-2AAF-729E-112CAF515E71}"/>
              </a:ext>
            </a:extLst>
          </p:cNvPr>
          <p:cNvGraphicFramePr>
            <a:graphicFrameLocks noGrp="1"/>
          </p:cNvGraphicFramePr>
          <p:nvPr>
            <p:extLst>
              <p:ext uri="{D42A27DB-BD31-4B8C-83A1-F6EECF244321}">
                <p14:modId xmlns:p14="http://schemas.microsoft.com/office/powerpoint/2010/main" val="2061509092"/>
              </p:ext>
            </p:extLst>
          </p:nvPr>
        </p:nvGraphicFramePr>
        <p:xfrm>
          <a:off x="7908203" y="2292391"/>
          <a:ext cx="3479085" cy="2921964"/>
        </p:xfrm>
        <a:graphic>
          <a:graphicData uri="http://schemas.openxmlformats.org/drawingml/2006/table">
            <a:tbl>
              <a:tblPr firstRow="1" bandRow="1">
                <a:tableStyleId>{5940675A-B579-460E-94D1-54222C63F5DA}</a:tableStyleId>
              </a:tblPr>
              <a:tblGrid>
                <a:gridCol w="863029">
                  <a:extLst>
                    <a:ext uri="{9D8B030D-6E8A-4147-A177-3AD203B41FA5}">
                      <a16:colId xmlns:a16="http://schemas.microsoft.com/office/drawing/2014/main" val="26549860"/>
                    </a:ext>
                  </a:extLst>
                </a:gridCol>
                <a:gridCol w="1213634">
                  <a:extLst>
                    <a:ext uri="{9D8B030D-6E8A-4147-A177-3AD203B41FA5}">
                      <a16:colId xmlns:a16="http://schemas.microsoft.com/office/drawing/2014/main" val="171415725"/>
                    </a:ext>
                  </a:extLst>
                </a:gridCol>
                <a:gridCol w="1402422">
                  <a:extLst>
                    <a:ext uri="{9D8B030D-6E8A-4147-A177-3AD203B41FA5}">
                      <a16:colId xmlns:a16="http://schemas.microsoft.com/office/drawing/2014/main" val="3083323388"/>
                    </a:ext>
                  </a:extLst>
                </a:gridCol>
              </a:tblGrid>
              <a:tr h="426869">
                <a:tc>
                  <a:txBody>
                    <a:bodyPr/>
                    <a:lstStyle/>
                    <a:p>
                      <a:r>
                        <a:rPr lang="en-US" sz="1600" b="1" dirty="0"/>
                        <a:t>Token</a:t>
                      </a:r>
                    </a:p>
                  </a:txBody>
                  <a:tcPr/>
                </a:tc>
                <a:tc>
                  <a:txBody>
                    <a:bodyPr/>
                    <a:lstStyle/>
                    <a:p>
                      <a:r>
                        <a:rPr lang="en-US" sz="1600" b="1" dirty="0"/>
                        <a:t>Word</a:t>
                      </a:r>
                    </a:p>
                  </a:txBody>
                  <a:tcPr/>
                </a:tc>
                <a:tc>
                  <a:txBody>
                    <a:bodyPr/>
                    <a:lstStyle/>
                    <a:p>
                      <a:r>
                        <a:rPr lang="en-US" sz="1600" b="1" dirty="0"/>
                        <a:t>Embedding</a:t>
                      </a:r>
                    </a:p>
                  </a:txBody>
                  <a:tcPr/>
                </a:tc>
                <a:extLst>
                  <a:ext uri="{0D108BD9-81ED-4DB2-BD59-A6C34878D82A}">
                    <a16:rowId xmlns:a16="http://schemas.microsoft.com/office/drawing/2014/main" val="3048820995"/>
                  </a:ext>
                </a:extLst>
              </a:tr>
              <a:tr h="499019">
                <a:tc>
                  <a:txBody>
                    <a:bodyPr/>
                    <a:lstStyle/>
                    <a:p>
                      <a:r>
                        <a:rPr lang="en-US" sz="1600" dirty="0"/>
                        <a:t>10</a:t>
                      </a:r>
                    </a:p>
                  </a:txBody>
                  <a:tcPr/>
                </a:tc>
                <a:tc>
                  <a:txBody>
                    <a:bodyPr/>
                    <a:lstStyle/>
                    <a:p>
                      <a:r>
                        <a:rPr lang="en-US" sz="1600" dirty="0"/>
                        <a:t>Skateboard</a:t>
                      </a:r>
                    </a:p>
                  </a:txBody>
                  <a:tcPr/>
                </a:tc>
                <a:tc>
                  <a:txBody>
                    <a:bodyPr/>
                    <a:lstStyle/>
                    <a:p>
                      <a:r>
                        <a:rPr lang="en-US" sz="1600" dirty="0"/>
                        <a:t>[3, 3, 1]</a:t>
                      </a:r>
                    </a:p>
                  </a:txBody>
                  <a:tcPr/>
                </a:tc>
                <a:extLst>
                  <a:ext uri="{0D108BD9-81ED-4DB2-BD59-A6C34878D82A}">
                    <a16:rowId xmlns:a16="http://schemas.microsoft.com/office/drawing/2014/main" val="4243590041"/>
                  </a:ext>
                </a:extLst>
              </a:tr>
              <a:tr h="499019">
                <a:tc>
                  <a:txBody>
                    <a:bodyPr/>
                    <a:lstStyle/>
                    <a:p>
                      <a:r>
                        <a:rPr lang="en-US" sz="1600" dirty="0"/>
                        <a:t>4</a:t>
                      </a:r>
                    </a:p>
                  </a:txBody>
                  <a:tcPr/>
                </a:tc>
                <a:tc>
                  <a:txBody>
                    <a:bodyPr/>
                    <a:lstStyle/>
                    <a:p>
                      <a:r>
                        <a:rPr lang="en-US" sz="1600" dirty="0"/>
                        <a:t>Dog</a:t>
                      </a:r>
                    </a:p>
                  </a:txBody>
                  <a:tcPr/>
                </a:tc>
                <a:tc>
                  <a:txBody>
                    <a:bodyPr/>
                    <a:lstStyle/>
                    <a:p>
                      <a:r>
                        <a:rPr lang="en-US" sz="1600" dirty="0"/>
                        <a:t>[10,3,2]</a:t>
                      </a:r>
                    </a:p>
                  </a:txBody>
                  <a:tcPr/>
                </a:tc>
                <a:extLst>
                  <a:ext uri="{0D108BD9-81ED-4DB2-BD59-A6C34878D82A}">
                    <a16:rowId xmlns:a16="http://schemas.microsoft.com/office/drawing/2014/main" val="1650577256"/>
                  </a:ext>
                </a:extLst>
              </a:tr>
              <a:tr h="499019">
                <a:tc>
                  <a:txBody>
                    <a:bodyPr/>
                    <a:lstStyle/>
                    <a:p>
                      <a:r>
                        <a:rPr lang="en-US" sz="1600" dirty="0"/>
                        <a:t>8</a:t>
                      </a:r>
                    </a:p>
                  </a:txBody>
                  <a:tcPr/>
                </a:tc>
                <a:tc>
                  <a:txBody>
                    <a:bodyPr/>
                    <a:lstStyle/>
                    <a:p>
                      <a:r>
                        <a:rPr lang="en-US" sz="1600" dirty="0"/>
                        <a:t>Cat</a:t>
                      </a:r>
                    </a:p>
                  </a:txBody>
                  <a:tcPr/>
                </a:tc>
                <a:tc>
                  <a:txBody>
                    <a:bodyPr/>
                    <a:lstStyle/>
                    <a:p>
                      <a:r>
                        <a:rPr lang="en-US" sz="1600" dirty="0"/>
                        <a:t>[10,3,1]</a:t>
                      </a:r>
                    </a:p>
                  </a:txBody>
                  <a:tcPr/>
                </a:tc>
                <a:extLst>
                  <a:ext uri="{0D108BD9-81ED-4DB2-BD59-A6C34878D82A}">
                    <a16:rowId xmlns:a16="http://schemas.microsoft.com/office/drawing/2014/main" val="3858367347"/>
                  </a:ext>
                </a:extLst>
              </a:tr>
              <a:tr h="499019">
                <a:tc>
                  <a:txBody>
                    <a:bodyPr/>
                    <a:lstStyle/>
                    <a:p>
                      <a:r>
                        <a:rPr lang="en-US" sz="1600" dirty="0"/>
                        <a:t>5</a:t>
                      </a:r>
                    </a:p>
                  </a:txBody>
                  <a:tcPr/>
                </a:tc>
                <a:tc>
                  <a:txBody>
                    <a:bodyPr/>
                    <a:lstStyle/>
                    <a:p>
                      <a:r>
                        <a:rPr lang="en-US" sz="1600" dirty="0"/>
                        <a:t>Bark</a:t>
                      </a:r>
                    </a:p>
                  </a:txBody>
                  <a:tcPr/>
                </a:tc>
                <a:tc>
                  <a:txBody>
                    <a:bodyPr/>
                    <a:lstStyle/>
                    <a:p>
                      <a:r>
                        <a:rPr lang="en-US" sz="1600" dirty="0"/>
                        <a:t>[10,2,2]</a:t>
                      </a:r>
                    </a:p>
                  </a:txBody>
                  <a:tcPr/>
                </a:tc>
                <a:extLst>
                  <a:ext uri="{0D108BD9-81ED-4DB2-BD59-A6C34878D82A}">
                    <a16:rowId xmlns:a16="http://schemas.microsoft.com/office/drawing/2014/main" val="534067250"/>
                  </a:ext>
                </a:extLst>
              </a:tr>
              <a:tr h="499019">
                <a:tc>
                  <a:txBody>
                    <a:bodyPr/>
                    <a:lstStyle/>
                    <a:p>
                      <a:r>
                        <a:rPr lang="en-US" sz="1600" dirty="0"/>
                        <a:t>9</a:t>
                      </a:r>
                    </a:p>
                  </a:txBody>
                  <a:tcPr/>
                </a:tc>
                <a:tc>
                  <a:txBody>
                    <a:bodyPr/>
                    <a:lstStyle/>
                    <a:p>
                      <a:r>
                        <a:rPr lang="en-US" sz="1600" dirty="0"/>
                        <a:t>Meow</a:t>
                      </a:r>
                    </a:p>
                  </a:txBody>
                  <a:tcPr/>
                </a:tc>
                <a:tc>
                  <a:txBody>
                    <a:bodyPr/>
                    <a:lstStyle/>
                    <a:p>
                      <a:r>
                        <a:rPr lang="en-US" sz="1600" dirty="0"/>
                        <a:t>[10,2,1]</a:t>
                      </a:r>
                    </a:p>
                  </a:txBody>
                  <a:tcPr/>
                </a:tc>
                <a:extLst>
                  <a:ext uri="{0D108BD9-81ED-4DB2-BD59-A6C34878D82A}">
                    <a16:rowId xmlns:a16="http://schemas.microsoft.com/office/drawing/2014/main" val="2013910439"/>
                  </a:ext>
                </a:extLst>
              </a:tr>
            </a:tbl>
          </a:graphicData>
        </a:graphic>
      </p:graphicFrame>
    </p:spTree>
    <p:extLst>
      <p:ext uri="{BB962C8B-B14F-4D97-AF65-F5344CB8AC3E}">
        <p14:creationId xmlns:p14="http://schemas.microsoft.com/office/powerpoint/2010/main" val="1962688955"/>
      </p:ext>
    </p:extLst>
  </p:cSld>
  <p:clrMapOvr>
    <a:masterClrMapping/>
  </p:clrMapOvr>
  <p:transition>
    <p:fade/>
  </p:transition>
</p:sld>
</file>

<file path=ppt/theme/theme1.xml><?xml version="1.0" encoding="utf-8"?>
<a:theme xmlns:a="http://schemas.openxmlformats.org/drawingml/2006/main" name="White Template">
  <a:themeElements>
    <a:clrScheme name="Microsoft FY22 MVTD">
      <a:dk1>
        <a:srgbClr val="000000"/>
      </a:dk1>
      <a:lt1>
        <a:srgbClr val="FFFFFF"/>
      </a:lt1>
      <a:dk2>
        <a:srgbClr val="091F2C"/>
      </a:dk2>
      <a:lt2>
        <a:srgbClr val="E8E6DF"/>
      </a:lt2>
      <a:accent1>
        <a:srgbClr val="FF5C38"/>
      </a:accent1>
      <a:accent2>
        <a:srgbClr val="F3364C"/>
      </a:accent2>
      <a:accent3>
        <a:srgbClr val="C73ECC"/>
      </a:accent3>
      <a:accent4>
        <a:srgbClr val="0078D3"/>
      </a:accent4>
      <a:accent5>
        <a:srgbClr val="702473"/>
      </a:accent5>
      <a:accent6>
        <a:srgbClr val="FFA38B"/>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3.xml><?xml version="1.0" encoding="utf-8"?>
<a:theme xmlns:a="http://schemas.openxmlformats.org/drawingml/2006/main" name="2_LIGHT_ILT_Official">
  <a:themeElements>
    <a:clrScheme name="Microsoft FY22 MVTD">
      <a:dk1>
        <a:srgbClr val="000000"/>
      </a:dk1>
      <a:lt1>
        <a:srgbClr val="FFFFFF"/>
      </a:lt1>
      <a:dk2>
        <a:srgbClr val="091F2C"/>
      </a:dk2>
      <a:lt2>
        <a:srgbClr val="E8E6DF"/>
      </a:lt2>
      <a:accent1>
        <a:srgbClr val="FF5C38"/>
      </a:accent1>
      <a:accent2>
        <a:srgbClr val="F3364C"/>
      </a:accent2>
      <a:accent3>
        <a:srgbClr val="C73ECC"/>
      </a:accent3>
      <a:accent4>
        <a:srgbClr val="0078D3"/>
      </a:accent4>
      <a:accent5>
        <a:srgbClr val="702473"/>
      </a:accent5>
      <a:accent6>
        <a:srgbClr val="FFA38B"/>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2_LIGHT_ILT_Official" id="{B0DEB7B3-7F51-4D57-83C4-DD161D824594}" vid="{C086D089-5FEF-42C1-8CD9-1099224C4FAF}"/>
    </a:ext>
  </a:extLst>
</a:theme>
</file>

<file path=ppt/theme/theme4.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3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6.xml><?xml version="1.0" encoding="utf-8"?>
<a:theme xmlns:a="http://schemas.openxmlformats.org/drawingml/2006/main" name="4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F12528A5D4344B9FD479EF96CEDC20" ma:contentTypeVersion="6" ma:contentTypeDescription="Create a new document." ma:contentTypeScope="" ma:versionID="7340d63617af47ac15a8e9a902a4fc89">
  <xsd:schema xmlns:xsd="http://www.w3.org/2001/XMLSchema" xmlns:xs="http://www.w3.org/2001/XMLSchema" xmlns:p="http://schemas.microsoft.com/office/2006/metadata/properties" xmlns:ns1="http://schemas.microsoft.com/sharepoint/v3" xmlns:ns2="bd2fe4f6-a8bd-4f2a-a4c2-c2ffaecd03d9" targetNamespace="http://schemas.microsoft.com/office/2006/metadata/properties" ma:root="true" ma:fieldsID="27653d6803573bd2d1b1fabdf1ca91f8" ns1:_="" ns2:_="">
    <xsd:import namespace="http://schemas.microsoft.com/sharepoint/v3"/>
    <xsd:import namespace="bd2fe4f6-a8bd-4f2a-a4c2-c2ffaecd03d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2fe4f6-a8bd-4f2a-a4c2-c2ffaecd03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735045-5172-4E99-8B4D-194227E90DDF}">
  <ds:schemaRefs>
    <ds:schemaRef ds:uri="http://schemas.microsoft.com/sharepoint/v3/contenttype/forms"/>
  </ds:schemaRefs>
</ds:datastoreItem>
</file>

<file path=customXml/itemProps2.xml><?xml version="1.0" encoding="utf-8"?>
<ds:datastoreItem xmlns:ds="http://schemas.openxmlformats.org/officeDocument/2006/customXml" ds:itemID="{D2AE1C0F-7E36-4E94-8FBC-22CE108BF82D}">
  <ds:schemaRefs>
    <ds:schemaRef ds:uri="http://www.w3.org/XML/1998/namespace"/>
    <ds:schemaRef ds:uri="http://schemas.microsoft.com/office/2006/documentManagement/types"/>
    <ds:schemaRef ds:uri="http://schemas.microsoft.com/office/infopath/2007/PartnerControls"/>
    <ds:schemaRef ds:uri="http://purl.org/dc/dcmitype/"/>
    <ds:schemaRef ds:uri="bd2fe4f6-a8bd-4f2a-a4c2-c2ffaecd03d9"/>
    <ds:schemaRef ds:uri="http://schemas.openxmlformats.org/package/2006/metadata/core-properties"/>
    <ds:schemaRef ds:uri="http://schemas.microsoft.com/office/2006/metadata/properties"/>
    <ds:schemaRef ds:uri="http://schemas.microsoft.com/sharepoint/v3"/>
    <ds:schemaRef ds:uri="http://purl.org/dc/terms/"/>
    <ds:schemaRef ds:uri="http://purl.org/dc/elements/1.1/"/>
  </ds:schemaRefs>
</ds:datastoreItem>
</file>

<file path=customXml/itemProps3.xml><?xml version="1.0" encoding="utf-8"?>
<ds:datastoreItem xmlns:ds="http://schemas.openxmlformats.org/officeDocument/2006/customXml" ds:itemID="{A3C4F482-0B00-4007-B01D-9568B42F9978}">
  <ds:schemaRefs>
    <ds:schemaRef ds:uri="bd2fe4f6-a8bd-4f2a-a4c2-c2ffaecd03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12799</TotalTime>
  <Words>6412</Words>
  <Application>Microsoft Office PowerPoint</Application>
  <PresentationFormat>Widescreen</PresentationFormat>
  <Paragraphs>517</Paragraphs>
  <Slides>29</Slides>
  <Notes>29</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29</vt:i4>
      </vt:variant>
    </vt:vector>
  </HeadingPairs>
  <TitlesOfParts>
    <vt:vector size="43" baseType="lpstr">
      <vt:lpstr>Arial</vt:lpstr>
      <vt:lpstr>Calibri</vt:lpstr>
      <vt:lpstr>Consolas</vt:lpstr>
      <vt:lpstr>Segoe UI</vt:lpstr>
      <vt:lpstr>Segoe UI Black</vt:lpstr>
      <vt:lpstr>Segoe UI Light</vt:lpstr>
      <vt:lpstr>Segoe UI Semibold</vt:lpstr>
      <vt:lpstr>Wingdings</vt:lpstr>
      <vt:lpstr>White Template</vt:lpstr>
      <vt:lpstr>1_White Template</vt:lpstr>
      <vt:lpstr>2_LIGHT_ILT_Official</vt:lpstr>
      <vt:lpstr>2_White Template</vt:lpstr>
      <vt:lpstr>3_LIGHT_ILT_Official</vt:lpstr>
      <vt:lpstr>4_LIGHT_ILT_Official</vt:lpstr>
      <vt:lpstr>Microsoft Azure AI Fundamentals: Generative AI</vt:lpstr>
      <vt:lpstr>Agenda</vt:lpstr>
      <vt:lpstr>Learning Objectives</vt:lpstr>
      <vt:lpstr>Fundamentals of Generative AI</vt:lpstr>
      <vt:lpstr>What is generative AI?</vt:lpstr>
      <vt:lpstr>Large language models</vt:lpstr>
      <vt:lpstr>Large language models - transformer model</vt:lpstr>
      <vt:lpstr>Large language models – tokenization</vt:lpstr>
      <vt:lpstr>Large language models – embeddings</vt:lpstr>
      <vt:lpstr>Large language models – attention</vt:lpstr>
      <vt:lpstr>Copilots</vt:lpstr>
      <vt:lpstr>What are copilots? </vt:lpstr>
      <vt:lpstr>Improve generative AI responses with prompt engineering</vt:lpstr>
      <vt:lpstr>Exercise: Explore generative AI with Bing Chat copilot </vt:lpstr>
      <vt:lpstr>Fundamentals of Azure OpenAI Service</vt:lpstr>
      <vt:lpstr>What is Azure OpenAI?</vt:lpstr>
      <vt:lpstr>What models does Azure OpenAI support?</vt:lpstr>
      <vt:lpstr>How to use Azure OpenAI</vt:lpstr>
      <vt:lpstr>Azure OpenAI's natural language capabilities</vt:lpstr>
      <vt:lpstr>Azure OpenAI’s code generation capabilities</vt:lpstr>
      <vt:lpstr>Azure OpenAI's image generation capabilities</vt:lpstr>
      <vt:lpstr>Demo: Explore Azure OpenAI Service</vt:lpstr>
      <vt:lpstr>Responsible generative AI</vt:lpstr>
      <vt:lpstr>Plan a responsible generative AI solution</vt:lpstr>
      <vt:lpstr>Demo: Explore content filters in Azure OpenAI</vt:lpstr>
      <vt:lpstr>Knowledge check</vt:lpstr>
      <vt:lpstr>Summary</vt:lpstr>
      <vt:lpstr>References</vt:lpstr>
      <vt:lpstr>Closing slide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Molly Clarke</dc:creator>
  <cp:keywords/>
  <dc:description/>
  <cp:lastModifiedBy>Sherry Yang</cp:lastModifiedBy>
  <cp:revision>568</cp:revision>
  <dcterms:created xsi:type="dcterms:W3CDTF">2021-10-11T19:16:26Z</dcterms:created>
  <dcterms:modified xsi:type="dcterms:W3CDTF">2023-11-07T23:02:29Z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2021-10-11T19:40:14Z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deff66c8-7610-4262-b493-d9bdc5fb1988</vt:lpwstr>
  </property>
  <property fmtid="{D5CDD505-2E9C-101B-9397-08002B2CF9AE}" pid="8" name="MSIP_Label_f42aa342-8706-4288-bd11-ebb85995028c_ContentBits">
    <vt:lpwstr>0</vt:lpwstr>
  </property>
  <property fmtid="{D5CDD505-2E9C-101B-9397-08002B2CF9AE}" pid="9" name="ContentTypeId">
    <vt:lpwstr>0x0101005DF12528A5D4344B9FD479EF96CEDC20</vt:lpwstr>
  </property>
  <property fmtid="{D5CDD505-2E9C-101B-9397-08002B2CF9AE}" pid="10" name="MediaServiceImageTags">
    <vt:lpwstr/>
  </property>
</Properties>
</file>